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5"/>
  </p:notesMasterIdLst>
  <p:sldIdLst>
    <p:sldId id="256" r:id="rId2"/>
    <p:sldId id="257" r:id="rId3"/>
    <p:sldId id="258" r:id="rId4"/>
  </p:sldIdLst>
  <p:sldSz cx="431641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1B5E"/>
    <a:srgbClr val="458180"/>
    <a:srgbClr val="4D908E"/>
    <a:srgbClr val="58A4A2"/>
    <a:srgbClr val="289BD0"/>
    <a:srgbClr val="EF246B"/>
    <a:srgbClr val="EBC635"/>
    <a:srgbClr val="D9E7F5"/>
    <a:srgbClr val="8CF6FF"/>
    <a:srgbClr val="66B4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40"/>
    <p:restoredTop sz="94829"/>
  </p:normalViewPr>
  <p:slideViewPr>
    <p:cSldViewPr snapToGrid="0" snapToObjects="1">
      <p:cViewPr>
        <p:scale>
          <a:sx n="30" d="100"/>
          <a:sy n="30" d="100"/>
        </p:scale>
        <p:origin x="186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3.png>
</file>

<file path=ppt/media/image16.png>
</file>

<file path=ppt/media/image3.pn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8C41CB-C394-164A-81BD-0C6BD3E322F9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0313" y="1143000"/>
            <a:ext cx="43973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0B41CE-64F2-1B4A-9484-FB39E53DF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425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24459" rtl="0" eaLnBrk="1" latinLnBrk="0" hangingPunct="1">
      <a:defRPr sz="4624" kern="1200">
        <a:solidFill>
          <a:schemeClr val="tx1"/>
        </a:solidFill>
        <a:latin typeface="+mn-lt"/>
        <a:ea typeface="+mn-ea"/>
        <a:cs typeface="+mn-cs"/>
      </a:defRPr>
    </a:lvl1pPr>
    <a:lvl2pPr marL="1762230" algn="l" defTabSz="3524459" rtl="0" eaLnBrk="1" latinLnBrk="0" hangingPunct="1">
      <a:defRPr sz="4624" kern="1200">
        <a:solidFill>
          <a:schemeClr val="tx1"/>
        </a:solidFill>
        <a:latin typeface="+mn-lt"/>
        <a:ea typeface="+mn-ea"/>
        <a:cs typeface="+mn-cs"/>
      </a:defRPr>
    </a:lvl2pPr>
    <a:lvl3pPr marL="3524459" algn="l" defTabSz="3524459" rtl="0" eaLnBrk="1" latinLnBrk="0" hangingPunct="1">
      <a:defRPr sz="4624" kern="1200">
        <a:solidFill>
          <a:schemeClr val="tx1"/>
        </a:solidFill>
        <a:latin typeface="+mn-lt"/>
        <a:ea typeface="+mn-ea"/>
        <a:cs typeface="+mn-cs"/>
      </a:defRPr>
    </a:lvl3pPr>
    <a:lvl4pPr marL="5286689" algn="l" defTabSz="3524459" rtl="0" eaLnBrk="1" latinLnBrk="0" hangingPunct="1">
      <a:defRPr sz="4624" kern="1200">
        <a:solidFill>
          <a:schemeClr val="tx1"/>
        </a:solidFill>
        <a:latin typeface="+mn-lt"/>
        <a:ea typeface="+mn-ea"/>
        <a:cs typeface="+mn-cs"/>
      </a:defRPr>
    </a:lvl4pPr>
    <a:lvl5pPr marL="7048917" algn="l" defTabSz="3524459" rtl="0" eaLnBrk="1" latinLnBrk="0" hangingPunct="1">
      <a:defRPr sz="4624" kern="1200">
        <a:solidFill>
          <a:schemeClr val="tx1"/>
        </a:solidFill>
        <a:latin typeface="+mn-lt"/>
        <a:ea typeface="+mn-ea"/>
        <a:cs typeface="+mn-cs"/>
      </a:defRPr>
    </a:lvl5pPr>
    <a:lvl6pPr marL="8811146" algn="l" defTabSz="3524459" rtl="0" eaLnBrk="1" latinLnBrk="0" hangingPunct="1">
      <a:defRPr sz="4624" kern="1200">
        <a:solidFill>
          <a:schemeClr val="tx1"/>
        </a:solidFill>
        <a:latin typeface="+mn-lt"/>
        <a:ea typeface="+mn-ea"/>
        <a:cs typeface="+mn-cs"/>
      </a:defRPr>
    </a:lvl6pPr>
    <a:lvl7pPr marL="10573376" algn="l" defTabSz="3524459" rtl="0" eaLnBrk="1" latinLnBrk="0" hangingPunct="1">
      <a:defRPr sz="4624" kern="1200">
        <a:solidFill>
          <a:schemeClr val="tx1"/>
        </a:solidFill>
        <a:latin typeface="+mn-lt"/>
        <a:ea typeface="+mn-ea"/>
        <a:cs typeface="+mn-cs"/>
      </a:defRPr>
    </a:lvl7pPr>
    <a:lvl8pPr marL="12335604" algn="l" defTabSz="3524459" rtl="0" eaLnBrk="1" latinLnBrk="0" hangingPunct="1">
      <a:defRPr sz="4624" kern="1200">
        <a:solidFill>
          <a:schemeClr val="tx1"/>
        </a:solidFill>
        <a:latin typeface="+mn-lt"/>
        <a:ea typeface="+mn-ea"/>
        <a:cs typeface="+mn-cs"/>
      </a:defRPr>
    </a:lvl8pPr>
    <a:lvl9pPr marL="14097834" algn="l" defTabSz="3524459" rtl="0" eaLnBrk="1" latinLnBrk="0" hangingPunct="1">
      <a:defRPr sz="46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30313" y="1143000"/>
            <a:ext cx="43973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B41CE-64F2-1B4A-9484-FB39E53DFD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528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30313" y="1143000"/>
            <a:ext cx="43973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B41CE-64F2-1B4A-9484-FB39E53DFDB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771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30313" y="1143000"/>
            <a:ext cx="43973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B41CE-64F2-1B4A-9484-FB39E53DFDB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239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7310" y="4954765"/>
            <a:ext cx="36689506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5516" y="15901497"/>
            <a:ext cx="32373094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0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844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889330" y="1611875"/>
            <a:ext cx="9307264" cy="256568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67536" y="1611875"/>
            <a:ext cx="27382242" cy="256568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660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275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5055" y="7547788"/>
            <a:ext cx="37229058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5055" y="20260574"/>
            <a:ext cx="37229058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589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67534" y="8059374"/>
            <a:ext cx="18344753" cy="19209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851838" y="8059374"/>
            <a:ext cx="18344753" cy="19209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0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3156" y="1611882"/>
            <a:ext cx="37229058" cy="585180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3161" y="7421634"/>
            <a:ext cx="1826044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3161" y="11058863"/>
            <a:ext cx="18260445" cy="1626592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51841" y="7421634"/>
            <a:ext cx="1835037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51841" y="11058863"/>
            <a:ext cx="18350375" cy="1626592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51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997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854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3156" y="2018348"/>
            <a:ext cx="13921554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50375" y="4359077"/>
            <a:ext cx="21851838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3156" y="9082564"/>
            <a:ext cx="13921554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970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3156" y="2018348"/>
            <a:ext cx="13921554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350375" y="4359077"/>
            <a:ext cx="21851838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3156" y="9082564"/>
            <a:ext cx="13921554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8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67534" y="1611882"/>
            <a:ext cx="37229058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7534" y="8059374"/>
            <a:ext cx="37229058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67534" y="28060644"/>
            <a:ext cx="9711928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D6343-5E2C-6948-945D-92C72B78EF78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98117" y="28060644"/>
            <a:ext cx="14567892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484663" y="28060644"/>
            <a:ext cx="9711928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86F27-B640-AC42-96E7-B3A323782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511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image" Target="../media/image1.png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8.emf"/><Relationship Id="rId5" Type="http://schemas.openxmlformats.org/officeDocument/2006/relationships/image" Target="../media/image2.emf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9.jpg"/><Relationship Id="rId7" Type="http://schemas.openxmlformats.org/officeDocument/2006/relationships/image" Target="../media/image1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udy oil paint art">
            <a:extLst>
              <a:ext uri="{FF2B5EF4-FFF2-40B4-BE49-F238E27FC236}">
                <a16:creationId xmlns:a16="http://schemas.microsoft.com/office/drawing/2014/main" id="{D1AE10AD-E0C0-754F-F81E-B236DDEEC3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l="17165" t="7865" r="3458" b="8635"/>
          <a:stretch/>
        </p:blipFill>
        <p:spPr>
          <a:xfrm>
            <a:off x="-1" y="-148280"/>
            <a:ext cx="43327823" cy="3042349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4AC320B-0B83-A244-94E1-67C19F562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1089" y="191892"/>
            <a:ext cx="28761947" cy="3892094"/>
          </a:xfrm>
          <a:noFill/>
          <a:ln w="28575">
            <a:noFill/>
          </a:ln>
        </p:spPr>
        <p:txBody>
          <a:bodyPr>
            <a:noAutofit/>
          </a:bodyPr>
          <a:lstStyle/>
          <a:p>
            <a:pPr algn="ctr"/>
            <a:r>
              <a:rPr lang="en-US" sz="9600" dirty="0"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Uncovering the shapes of comets from the ground: </a:t>
            </a:r>
            <a:br>
              <a:rPr lang="en-US" sz="9600" dirty="0"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</a:br>
            <a:r>
              <a:rPr lang="en-US" sz="9600" dirty="0"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The nucleus of comet 162P/Siding-Spring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1A1F88-CDBB-BF4C-8297-9F9F42A43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044" y="5212704"/>
            <a:ext cx="12057836" cy="11386799"/>
          </a:xfrm>
          <a:prstGeom prst="roundRect">
            <a:avLst>
              <a:gd name="adj" fmla="val 2359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96836" indent="0">
              <a:lnSpc>
                <a:spcPct val="150000"/>
              </a:lnSpc>
              <a:spcBef>
                <a:spcPts val="3603"/>
              </a:spcBef>
              <a:buNone/>
            </a:pPr>
            <a:r>
              <a:rPr lang="en-US" sz="4199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Introduction</a:t>
            </a:r>
          </a:p>
          <a:p>
            <a:pPr marL="586620" indent="-519192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To date, information on the shapes of comet nuclei has been obtained primarily from a small number of situ missions and radar observations.</a:t>
            </a:r>
          </a:p>
          <a:p>
            <a:pPr marL="586620" indent="-519192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GB" sz="3603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70% </a:t>
            </a: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of </a:t>
            </a:r>
            <a:r>
              <a:rPr lang="en-GB" sz="3603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seven </a:t>
            </a: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short period comet nuclei show a </a:t>
            </a:r>
            <a:r>
              <a:rPr lang="en-GB" sz="3603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bilobed</a:t>
            </a: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</a:t>
            </a:r>
            <a:r>
              <a:rPr lang="en-GB" sz="3603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morphology</a:t>
            </a: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(described as ‘contact binaries’).</a:t>
            </a:r>
          </a:p>
          <a:p>
            <a:pPr marL="586620" indent="-519192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It is estimated that 20% of ~1000 radar-detected near-Earth asteroids (NEAs) could be contact binaries. </a:t>
            </a:r>
          </a:p>
          <a:p>
            <a:pPr marL="586620" indent="-519192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Is there a process specific to comets that results in the preferential formation of bilobed shapes? The sample size of comet nuclei with well-constrained shapes is currently too small to draw any conclusions.</a:t>
            </a:r>
          </a:p>
          <a:p>
            <a:pPr marL="586620" indent="-519192">
              <a:spcBef>
                <a:spcPts val="811"/>
              </a:spcBef>
              <a:buNone/>
            </a:pPr>
            <a:r>
              <a:rPr lang="en-GB" sz="3603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Aims of this work: </a:t>
            </a:r>
          </a:p>
          <a:p>
            <a:pPr marL="586620" indent="-519192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Use lightcurves of Jupiter-family comet (JFC) 162P/Siding-Spring to </a:t>
            </a:r>
            <a:r>
              <a:rPr lang="en-GB" sz="3603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create a convex model </a:t>
            </a: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of its nucleus.</a:t>
            </a:r>
          </a:p>
          <a:p>
            <a:pPr marL="586620" indent="-519192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Explore to what extent convex lightcurve inversion can be used to </a:t>
            </a:r>
            <a:r>
              <a:rPr lang="en-GB" sz="3603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expand the number of comets with well-constrained shape information</a:t>
            </a: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.</a:t>
            </a:r>
          </a:p>
          <a:p>
            <a:pPr marL="0" indent="0">
              <a:buNone/>
            </a:pPr>
            <a:endParaRPr lang="en-US" sz="3203" dirty="0">
              <a:solidFill>
                <a:schemeClr val="tx1">
                  <a:lumMod val="95000"/>
                  <a:lumOff val="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BA0CF99E-4741-AD47-9CCB-25D2DA2D23A9}"/>
              </a:ext>
            </a:extLst>
          </p:cNvPr>
          <p:cNvSpPr txBox="1">
            <a:spLocks/>
          </p:cNvSpPr>
          <p:nvPr/>
        </p:nvSpPr>
        <p:spPr>
          <a:xfrm>
            <a:off x="3117356" y="3576300"/>
            <a:ext cx="36918246" cy="1480179"/>
          </a:xfrm>
          <a:prstGeom prst="rect">
            <a:avLst/>
          </a:prstGeom>
        </p:spPr>
        <p:txBody>
          <a:bodyPr vert="horz" lIns="183036" tIns="91518" rIns="183036" bIns="91518" rtlCol="0" anchor="ctr">
            <a:noAutofit/>
          </a:bodyPr>
          <a:lstStyle>
            <a:lvl1pPr algn="l" defTabSz="201588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Abbie</a:t>
            </a:r>
            <a:r>
              <a:rPr lang="en-US" sz="56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</a:t>
            </a:r>
            <a:r>
              <a:rPr lang="en-US" sz="5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Donaldson</a:t>
            </a:r>
            <a:r>
              <a:rPr lang="en-US" sz="560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1 </a:t>
            </a:r>
            <a:r>
              <a:rPr lang="en-US" sz="56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Colin Snodgrass</a:t>
            </a:r>
            <a:r>
              <a:rPr lang="en-US" sz="560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1 </a:t>
            </a:r>
            <a:r>
              <a:rPr lang="en-US" sz="56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Rosita Kokotanekova</a:t>
            </a:r>
            <a:r>
              <a:rPr lang="en-US" sz="560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2 </a:t>
            </a:r>
            <a:r>
              <a:rPr lang="en-US" sz="56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Agata Rożek</a:t>
            </a:r>
            <a:r>
              <a:rPr lang="en-US" sz="560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1</a:t>
            </a:r>
            <a:endParaRPr lang="en-US" sz="5600" dirty="0">
              <a:solidFill>
                <a:schemeClr val="tx1">
                  <a:lumMod val="95000"/>
                  <a:lumOff val="5000"/>
                </a:schemeClr>
              </a:solidFill>
              <a:latin typeface="Futura Medium" panose="020B0602020204020303" pitchFamily="34" charset="-79"/>
              <a:ea typeface="Source Sans Pro" panose="020B0503030403020204" pitchFamily="34" charset="0"/>
              <a:cs typeface="Futura Medium" panose="020B0602020204020303" pitchFamily="34" charset="-79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94F217D6-F583-894C-90C6-AF2F2956D603}"/>
              </a:ext>
            </a:extLst>
          </p:cNvPr>
          <p:cNvSpPr txBox="1">
            <a:spLocks/>
          </p:cNvSpPr>
          <p:nvPr/>
        </p:nvSpPr>
        <p:spPr>
          <a:xfrm>
            <a:off x="620041" y="16972958"/>
            <a:ext cx="12057836" cy="11191688"/>
          </a:xfrm>
          <a:prstGeom prst="roundRect">
            <a:avLst>
              <a:gd name="adj" fmla="val 2234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4199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Convex lightcurve inversion procedure</a:t>
            </a:r>
          </a:p>
          <a:p>
            <a:pPr marL="586620" indent="-586620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The shape of a small body has a larger effect on its rotational lightcurve than variations in light scattering properties across its surface [4,5], meaning we can extract shape information from even sparse-in-time photometric data. </a:t>
            </a:r>
          </a:p>
          <a:p>
            <a:pPr marL="586620" indent="-586620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GB" sz="3603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Convex lightcurve inversion</a:t>
            </a: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used to construct a convex “hull” of an object using lightcurve points collected over many epochs and a range of viewing geometries. </a:t>
            </a:r>
          </a:p>
          <a:p>
            <a:pPr marL="586620" indent="-586620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Technique is routinely used to model asteroid shapes [6,7,8], but 67P remains the only comet to have been modelled by this procedure. The convex model provided estimates of 67P’s elongation and spin state, and clues to large-scale surface concavities [2]. </a:t>
            </a:r>
          </a:p>
          <a:p>
            <a:pPr marL="586620" indent="-586620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3603" i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convexinv </a:t>
            </a: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software package used here to fit the shape and spin state of 162P. </a:t>
            </a:r>
          </a:p>
          <a:p>
            <a:pPr marL="586620" indent="-586620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For a given sidereal period and pole orientation, </a:t>
            </a:r>
            <a:r>
              <a:rPr lang="en-GB" sz="3603" i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convexinv</a:t>
            </a:r>
            <a:r>
              <a:rPr lang="en-GB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optimises convex shape and pole orientation that best fits the input lightcurves.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3045A05C-A330-FB4F-900B-C2563DCC2836}"/>
              </a:ext>
            </a:extLst>
          </p:cNvPr>
          <p:cNvSpPr txBox="1">
            <a:spLocks/>
          </p:cNvSpPr>
          <p:nvPr/>
        </p:nvSpPr>
        <p:spPr>
          <a:xfrm>
            <a:off x="30156483" y="16942960"/>
            <a:ext cx="12341872" cy="11058743"/>
          </a:xfrm>
          <a:prstGeom prst="roundRect">
            <a:avLst>
              <a:gd name="adj" fmla="val 2439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4199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Discussion and scope for future work</a:t>
            </a:r>
          </a:p>
          <a:p>
            <a:pPr marL="510202" indent="-510202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The model provides a robust fit to the lightcurves – </a:t>
            </a:r>
            <a:r>
              <a:rPr lang="en-US" sz="3603" dirty="0" err="1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randomising</a:t>
            </a: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lightcurve points within their respective magnitude uncertainties and repeating the convex inversion yields similar shapes. </a:t>
            </a:r>
          </a:p>
          <a:p>
            <a:pPr marL="510202" indent="-510202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Presence of large, flat facets across surface </a:t>
            </a:r>
            <a:r>
              <a:rPr lang="en-US" sz="3603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may be evidence for large scale concave features </a:t>
            </a: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– convex inversion cannot replicate these, instead ’covers’ them.</a:t>
            </a:r>
          </a:p>
          <a:p>
            <a:pPr marL="510202" indent="-510202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Procedure is difficult to apply to JFCs, given limited geometries available from orbits and limited heliocentric distances over which lightcurves can be obtained.</a:t>
            </a:r>
          </a:p>
          <a:p>
            <a:pPr marL="510202" indent="-510202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Obtaining additional lightcurves of 162P at </a:t>
            </a:r>
            <a:r>
              <a:rPr lang="en-US" sz="3603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new viewing geometries </a:t>
            </a: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could test viability of this modelling technique for comets – do new geometries </a:t>
            </a:r>
            <a:r>
              <a:rPr lang="en-US" sz="3603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change the shape </a:t>
            </a: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substantially? </a:t>
            </a:r>
          </a:p>
          <a:p>
            <a:pPr marL="510202" indent="-510202"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3603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If not, we could collate information on distribution of population shapes and spin states by applying convex inversion to other short-period comets with suitable archival lightcurves.</a:t>
            </a:r>
            <a:endParaRPr lang="en-US" sz="3603" b="1" dirty="0">
              <a:solidFill>
                <a:schemeClr val="bg2">
                  <a:lumMod val="1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2BB1B2C8-2575-604A-9DE8-CC7DA8095F00}"/>
              </a:ext>
            </a:extLst>
          </p:cNvPr>
          <p:cNvSpPr txBox="1">
            <a:spLocks/>
          </p:cNvSpPr>
          <p:nvPr/>
        </p:nvSpPr>
        <p:spPr>
          <a:xfrm>
            <a:off x="13086656" y="5204394"/>
            <a:ext cx="16653727" cy="7462390"/>
          </a:xfrm>
          <a:prstGeom prst="roundRect">
            <a:avLst>
              <a:gd name="adj" fmla="val 3441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vert="horz" lIns="183036" tIns="91518" rIns="183036" bIns="91518" rtlCol="0">
            <a:norm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199" b="1" dirty="0">
                <a:solidFill>
                  <a:schemeClr val="tx1">
                    <a:lumMod val="95000"/>
                    <a:lumOff val="5000"/>
                  </a:schemeClr>
                </a:solidFill>
                <a:latin typeface=""/>
                <a:ea typeface="Verdana" panose="020B0604030504040204" pitchFamily="34" charset="0"/>
                <a:cs typeface="Verdana" panose="020B0604030504040204" pitchFamily="34" charset="0"/>
              </a:rPr>
              <a:t>162P/Siding-Spring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404" dirty="0">
              <a:solidFill>
                <a:schemeClr val="tx1">
                  <a:lumMod val="95000"/>
                  <a:lumOff val="5000"/>
                </a:schemeClr>
              </a:solidFill>
              <a:latin typeface="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8" name="Content Placeholder 4">
            <a:extLst>
              <a:ext uri="{FF2B5EF4-FFF2-40B4-BE49-F238E27FC236}">
                <a16:creationId xmlns:a16="http://schemas.microsoft.com/office/drawing/2014/main" id="{26C119AD-A346-BC44-A4A9-271DF736D367}"/>
              </a:ext>
            </a:extLst>
          </p:cNvPr>
          <p:cNvSpPr txBox="1">
            <a:spLocks/>
          </p:cNvSpPr>
          <p:nvPr/>
        </p:nvSpPr>
        <p:spPr>
          <a:xfrm>
            <a:off x="13228288" y="13034075"/>
            <a:ext cx="16542209" cy="16774435"/>
          </a:xfrm>
          <a:prstGeom prst="roundRect">
            <a:avLst>
              <a:gd name="adj" fmla="val 1067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46047">
              <a:lnSpc>
                <a:spcPct val="150000"/>
              </a:lnSpc>
              <a:spcBef>
                <a:spcPts val="3603"/>
              </a:spcBef>
              <a:buNone/>
            </a:pPr>
            <a:r>
              <a:rPr lang="en-US" sz="4199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Results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2335E0E-DD4D-8549-B064-D5A835D5109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606" r="14870"/>
          <a:stretch/>
        </p:blipFill>
        <p:spPr>
          <a:xfrm>
            <a:off x="19052125" y="5379700"/>
            <a:ext cx="10531473" cy="6186310"/>
          </a:xfrm>
          <a:prstGeom prst="rect">
            <a:avLst/>
          </a:prstGeom>
        </p:spPr>
      </p:pic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55322BDE-C41F-2E4C-9EA1-CA57C986A6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495261"/>
              </p:ext>
            </p:extLst>
          </p:nvPr>
        </p:nvGraphicFramePr>
        <p:xfrm>
          <a:off x="23686947" y="14144168"/>
          <a:ext cx="5663700" cy="350775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831850">
                  <a:extLst>
                    <a:ext uri="{9D8B030D-6E8A-4147-A177-3AD203B41FA5}">
                      <a16:colId xmlns:a16="http://schemas.microsoft.com/office/drawing/2014/main" val="894000281"/>
                    </a:ext>
                  </a:extLst>
                </a:gridCol>
                <a:gridCol w="2831850">
                  <a:extLst>
                    <a:ext uri="{9D8B030D-6E8A-4147-A177-3AD203B41FA5}">
                      <a16:colId xmlns:a16="http://schemas.microsoft.com/office/drawing/2014/main" val="1272319726"/>
                    </a:ext>
                  </a:extLst>
                </a:gridCol>
              </a:tblGrid>
              <a:tr h="701639">
                <a:tc>
                  <a:txBody>
                    <a:bodyPr/>
                    <a:lstStyle/>
                    <a:p>
                      <a:pPr algn="ctr"/>
                      <a:r>
                        <a:rPr lang="en-US" sz="34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Model param</a:t>
                      </a:r>
                      <a:endParaRPr lang="en-US" sz="34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4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Best fit value</a:t>
                      </a:r>
                      <a:endParaRPr lang="en-US" sz="34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extLst>
                  <a:ext uri="{0D108BD9-81ED-4DB2-BD59-A6C34878D82A}">
                    <a16:rowId xmlns:a16="http://schemas.microsoft.com/office/drawing/2014/main" val="2004780488"/>
                  </a:ext>
                </a:extLst>
              </a:tr>
              <a:tr h="701639">
                <a:tc>
                  <a:txBody>
                    <a:bodyPr/>
                    <a:lstStyle/>
                    <a:p>
                      <a:pPr algn="ctr"/>
                      <a:r>
                        <a:rPr lang="el-GR" sz="3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λ</a:t>
                      </a:r>
                      <a:r>
                        <a:rPr lang="en-GB" sz="3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, </a:t>
                      </a:r>
                      <a:r>
                        <a:rPr lang="el-GR" sz="3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β</a:t>
                      </a:r>
                      <a:endParaRPr lang="en-US" sz="340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300°, 38°</a:t>
                      </a:r>
                      <a:endParaRPr lang="en-US" sz="340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extLst>
                  <a:ext uri="{0D108BD9-81ED-4DB2-BD59-A6C34878D82A}">
                    <a16:rowId xmlns:a16="http://schemas.microsoft.com/office/drawing/2014/main" val="3764474015"/>
                  </a:ext>
                </a:extLst>
              </a:tr>
              <a:tr h="701196">
                <a:tc>
                  <a:txBody>
                    <a:bodyPr/>
                    <a:lstStyle/>
                    <a:p>
                      <a:pPr algn="ctr"/>
                      <a:r>
                        <a:rPr lang="el-GR" sz="3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Verdana" panose="020B0604030504040204" pitchFamily="34" charset="0"/>
                        </a:rPr>
                        <a:t>ε</a:t>
                      </a:r>
                      <a:endParaRPr lang="en-US" sz="340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Verdana" panose="020B0604030504040204" pitchFamily="34" charset="0"/>
                        </a:rPr>
                        <a:t>24</a:t>
                      </a:r>
                      <a:r>
                        <a:rPr lang="en-US" sz="3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°</a:t>
                      </a:r>
                      <a:endParaRPr lang="en-US" sz="340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extLst>
                  <a:ext uri="{0D108BD9-81ED-4DB2-BD59-A6C34878D82A}">
                    <a16:rowId xmlns:a16="http://schemas.microsoft.com/office/drawing/2014/main" val="2253226384"/>
                  </a:ext>
                </a:extLst>
              </a:tr>
              <a:tr h="701639">
                <a:tc>
                  <a:txBody>
                    <a:bodyPr/>
                    <a:lstStyle/>
                    <a:p>
                      <a:pPr algn="ctr"/>
                      <a:r>
                        <a:rPr lang="en-US" sz="3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a/b</a:t>
                      </a:r>
                      <a:endParaRPr lang="en-US" sz="340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1.55</a:t>
                      </a:r>
                      <a:endParaRPr lang="en-US" sz="340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extLst>
                  <a:ext uri="{0D108BD9-81ED-4DB2-BD59-A6C34878D82A}">
                    <a16:rowId xmlns:a16="http://schemas.microsoft.com/office/drawing/2014/main" val="1982120500"/>
                  </a:ext>
                </a:extLst>
              </a:tr>
              <a:tr h="701639">
                <a:tc>
                  <a:txBody>
                    <a:bodyPr/>
                    <a:lstStyle/>
                    <a:p>
                      <a:pPr algn="ctr"/>
                      <a:r>
                        <a:rPr lang="en-US" sz="3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</a:t>
                      </a:r>
                      <a:r>
                        <a:rPr lang="en-US" sz="3400" baseline="-250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sid</a:t>
                      </a:r>
                      <a:endParaRPr lang="en-US" sz="340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tc>
                  <a:txBody>
                    <a:bodyPr/>
                    <a:lstStyle/>
                    <a:p>
                      <a:pPr marL="0" marR="0" lvl="0" indent="0" algn="ctr" defTabSz="201588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32.85 h</a:t>
                      </a:r>
                      <a:endParaRPr lang="en-US" sz="340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extLst>
                  <a:ext uri="{0D108BD9-81ED-4DB2-BD59-A6C34878D82A}">
                    <a16:rowId xmlns:a16="http://schemas.microsoft.com/office/drawing/2014/main" val="4268775873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6796F50-608E-494B-B344-C92BE81549A9}"/>
              </a:ext>
            </a:extLst>
          </p:cNvPr>
          <p:cNvSpPr txBox="1"/>
          <p:nvPr/>
        </p:nvSpPr>
        <p:spPr>
          <a:xfrm>
            <a:off x="30493334" y="26553208"/>
            <a:ext cx="9111171" cy="3453439"/>
          </a:xfrm>
          <a:prstGeom prst="roundRect">
            <a:avLst>
              <a:gd name="adj" fmla="val 1904"/>
            </a:avLst>
          </a:prstGeom>
          <a:noFill/>
          <a:ln w="28575">
            <a:noFill/>
          </a:ln>
        </p:spPr>
        <p:txBody>
          <a:bodyPr wrap="square" numCol="2" rtlCol="0">
            <a:spAutoFit/>
          </a:bodyPr>
          <a:lstStyle/>
          <a:p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Background image by </a:t>
            </a:r>
            <a:r>
              <a:rPr lang="en-US" sz="240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Vectonauta</a:t>
            </a:r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on </a:t>
            </a:r>
            <a:r>
              <a:rPr lang="en-US" sz="240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Freepik</a:t>
            </a:r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[1] Kokotanekova et al. (2017)</a:t>
            </a:r>
          </a:p>
          <a:p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[2] Lowry et al. (2012)</a:t>
            </a:r>
          </a:p>
          <a:p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[3] Mottola et al. (2014)</a:t>
            </a:r>
          </a:p>
          <a:p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[4] </a:t>
            </a:r>
            <a:r>
              <a:rPr lang="en-US" sz="240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Karttunen</a:t>
            </a:r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(1989)</a:t>
            </a:r>
          </a:p>
          <a:p>
            <a:endParaRPr lang="en-US" sz="2403" dirty="0">
              <a:solidFill>
                <a:schemeClr val="tx1">
                  <a:lumMod val="85000"/>
                  <a:lumOff val="1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  <a:p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[5] </a:t>
            </a:r>
            <a:r>
              <a:rPr lang="en-US" sz="240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Karttunen</a:t>
            </a:r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&amp; Bowell (1989)</a:t>
            </a:r>
          </a:p>
          <a:p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[6] </a:t>
            </a:r>
            <a:r>
              <a:rPr lang="en-US" sz="240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Kaasalainen</a:t>
            </a:r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&amp; </a:t>
            </a:r>
            <a:r>
              <a:rPr lang="en-US" sz="240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Torppa</a:t>
            </a:r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(2001)</a:t>
            </a:r>
          </a:p>
          <a:p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[7] </a:t>
            </a:r>
            <a:r>
              <a:rPr lang="en-US" sz="240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Kaasalainen</a:t>
            </a:r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et al. (2001)</a:t>
            </a:r>
          </a:p>
          <a:p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[8] </a:t>
            </a:r>
            <a:r>
              <a:rPr lang="en-US" sz="240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Durech</a:t>
            </a:r>
            <a:r>
              <a:rPr lang="en-US" sz="2403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et al. (2010)</a:t>
            </a:r>
          </a:p>
        </p:txBody>
      </p:sp>
      <p:pic>
        <p:nvPicPr>
          <p:cNvPr id="1028" name="Picture 4" descr="STFC Logo new — FREYA">
            <a:extLst>
              <a:ext uri="{FF2B5EF4-FFF2-40B4-BE49-F238E27FC236}">
                <a16:creationId xmlns:a16="http://schemas.microsoft.com/office/drawing/2014/main" id="{BA8A0E36-60A7-7240-85BB-5B56859FC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64926" y="1753225"/>
            <a:ext cx="5879159" cy="150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Content Placeholder 4">
            <a:extLst>
              <a:ext uri="{FF2B5EF4-FFF2-40B4-BE49-F238E27FC236}">
                <a16:creationId xmlns:a16="http://schemas.microsoft.com/office/drawing/2014/main" id="{883DD514-31D8-C840-8CBC-54199D7E21DA}"/>
              </a:ext>
            </a:extLst>
          </p:cNvPr>
          <p:cNvSpPr txBox="1">
            <a:spLocks/>
          </p:cNvSpPr>
          <p:nvPr/>
        </p:nvSpPr>
        <p:spPr>
          <a:xfrm>
            <a:off x="30157496" y="5212707"/>
            <a:ext cx="12341868" cy="11285082"/>
          </a:xfrm>
          <a:prstGeom prst="roundRect">
            <a:avLst>
              <a:gd name="adj" fmla="val 1522"/>
            </a:avLst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183036" tIns="91518" rIns="183036" bIns="91518" rtlCol="0">
            <a:norm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404" dirty="0"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C430C5F-DFBE-B644-88BB-18A002E6310C}"/>
              </a:ext>
            </a:extLst>
          </p:cNvPr>
          <p:cNvGrpSpPr/>
          <p:nvPr/>
        </p:nvGrpSpPr>
        <p:grpSpPr>
          <a:xfrm>
            <a:off x="30272465" y="5275867"/>
            <a:ext cx="12001423" cy="8671996"/>
            <a:chOff x="15688326" y="3823094"/>
            <a:chExt cx="4642032" cy="333572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80E07CB-47D6-7A43-8766-0C4CEB83DC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b="50000"/>
            <a:stretch/>
          </p:blipFill>
          <p:spPr>
            <a:xfrm>
              <a:off x="15688327" y="3823094"/>
              <a:ext cx="4642031" cy="18482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1ACBDB6-E3B1-B544-BAFC-5ABEFDA6A9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3557" b="52239"/>
            <a:stretch/>
          </p:blipFill>
          <p:spPr>
            <a:xfrm>
              <a:off x="15688326" y="5440315"/>
              <a:ext cx="4642031" cy="1718508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EF51074-CC0C-184E-8D69-32BBBE124485}"/>
              </a:ext>
            </a:extLst>
          </p:cNvPr>
          <p:cNvSpPr txBox="1"/>
          <p:nvPr/>
        </p:nvSpPr>
        <p:spPr>
          <a:xfrm>
            <a:off x="19975705" y="11424258"/>
            <a:ext cx="9874198" cy="1151081"/>
          </a:xfrm>
          <a:prstGeom prst="roundRect">
            <a:avLst>
              <a:gd name="adj" fmla="val 1904"/>
            </a:avLst>
          </a:prstGeom>
          <a:noFill/>
        </p:spPr>
        <p:txBody>
          <a:bodyPr wrap="square" rtlCol="0">
            <a:spAutoFit/>
          </a:bodyPr>
          <a:lstStyle/>
          <a:p>
            <a:r>
              <a:rPr lang="en-US" sz="3404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Figure 1: </a:t>
            </a:r>
            <a:r>
              <a:rPr lang="en-US" sz="3404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Combined lightcurves for 162P. </a:t>
            </a:r>
            <a:r>
              <a:rPr lang="en-US" sz="3404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H</a:t>
            </a:r>
            <a:r>
              <a:rPr lang="en-US" sz="3404" baseline="-25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r</a:t>
            </a:r>
            <a:r>
              <a:rPr lang="en-US" sz="3404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</a:t>
            </a:r>
            <a:r>
              <a:rPr lang="en-US" sz="3404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calculated with linear phase function slope </a:t>
            </a:r>
            <a:r>
              <a:rPr lang="el-GR" sz="3404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β</a:t>
            </a:r>
            <a:r>
              <a:rPr lang="en-GB" sz="3404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=0.049.</a:t>
            </a:r>
            <a:endParaRPr lang="en-US" sz="3404" dirty="0">
              <a:solidFill>
                <a:schemeClr val="tx1">
                  <a:lumMod val="85000"/>
                  <a:lumOff val="1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BCC6DD8-1463-A04C-969D-4D5FBE405A46}"/>
              </a:ext>
            </a:extLst>
          </p:cNvPr>
          <p:cNvSpPr txBox="1"/>
          <p:nvPr/>
        </p:nvSpPr>
        <p:spPr>
          <a:xfrm>
            <a:off x="23686947" y="17812799"/>
            <a:ext cx="60835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Table 1: </a:t>
            </a:r>
            <a:r>
              <a:rPr lang="en-GB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Parameters of the best fitting convex 162P model: direction of rotation pole (</a:t>
            </a:r>
            <a:r>
              <a:rPr lang="el-GR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λ</a:t>
            </a:r>
            <a:r>
              <a:rPr lang="en-GB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, </a:t>
            </a:r>
            <a:r>
              <a:rPr lang="el-GR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β</a:t>
            </a:r>
            <a:r>
              <a:rPr lang="en-GB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  <a:r>
              <a:rPr lang="en-US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; </a:t>
            </a:r>
            <a:r>
              <a:rPr lang="en-GB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orbital obliquity </a:t>
            </a:r>
            <a:r>
              <a:rPr lang="el-GR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ε</a:t>
            </a:r>
            <a:r>
              <a:rPr lang="en-GB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; axis ratio a/b; sidereal rotation period </a:t>
            </a:r>
            <a:r>
              <a:rPr lang="en-US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</a:t>
            </a:r>
            <a:r>
              <a:rPr lang="en-US" sz="3600" baseline="-250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sid</a:t>
            </a:r>
            <a:r>
              <a:rPr lang="en-GB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.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48AA9C4-BD6F-F444-99F4-C032F836791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l="9378" t="27804" r="7755" b="28633"/>
          <a:stretch/>
        </p:blipFill>
        <p:spPr>
          <a:xfrm>
            <a:off x="18007877" y="21428664"/>
            <a:ext cx="11732506" cy="825843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F63A9C9-462F-9646-9AB4-28C378FA3F96}"/>
              </a:ext>
            </a:extLst>
          </p:cNvPr>
          <p:cNvSpPr txBox="1"/>
          <p:nvPr/>
        </p:nvSpPr>
        <p:spPr>
          <a:xfrm>
            <a:off x="13544852" y="26536147"/>
            <a:ext cx="4330408" cy="2890004"/>
          </a:xfrm>
          <a:prstGeom prst="roundRect">
            <a:avLst>
              <a:gd name="adj" fmla="val 1904"/>
            </a:avLst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Figure 4</a:t>
            </a:r>
            <a:r>
              <a:rPr lang="en-US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: (</a:t>
            </a:r>
            <a:r>
              <a:rPr lang="en-US" sz="3600" i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right)</a:t>
            </a:r>
            <a:r>
              <a:rPr lang="en-US" sz="3600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 </a:t>
            </a:r>
            <a:r>
              <a:rPr lang="en-US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Convex shape model of 162P with model z-axis aligned with spin axis. </a:t>
            </a:r>
          </a:p>
        </p:txBody>
      </p:sp>
      <p:sp>
        <p:nvSpPr>
          <p:cNvPr id="46" name="Content Placeholder 4">
            <a:extLst>
              <a:ext uri="{FF2B5EF4-FFF2-40B4-BE49-F238E27FC236}">
                <a16:creationId xmlns:a16="http://schemas.microsoft.com/office/drawing/2014/main" id="{66A283B5-AD2E-F64C-8930-6EB733C0062F}"/>
              </a:ext>
            </a:extLst>
          </p:cNvPr>
          <p:cNvSpPr txBox="1">
            <a:spLocks/>
          </p:cNvSpPr>
          <p:nvPr/>
        </p:nvSpPr>
        <p:spPr>
          <a:xfrm>
            <a:off x="620042" y="28267208"/>
            <a:ext cx="12102551" cy="1703859"/>
          </a:xfrm>
          <a:prstGeom prst="roundRect">
            <a:avLst>
              <a:gd name="adj" fmla="val 12678"/>
            </a:avLst>
          </a:prstGeom>
          <a:noFill/>
          <a:ln w="28575">
            <a:noFill/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811"/>
              </a:spcBef>
              <a:buNone/>
            </a:pPr>
            <a:endParaRPr lang="en-US" sz="2832" baseline="30000" dirty="0">
              <a:solidFill>
                <a:schemeClr val="tx1">
                  <a:lumMod val="85000"/>
                  <a:lumOff val="1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832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1</a:t>
            </a:r>
            <a:r>
              <a:rPr lang="en-US" sz="2832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Institute for Astronomy, University of Edinburgh</a:t>
            </a:r>
          </a:p>
          <a:p>
            <a:pPr marL="0" indent="0">
              <a:spcBef>
                <a:spcPts val="811"/>
              </a:spcBef>
              <a:buNone/>
            </a:pPr>
            <a:r>
              <a:rPr lang="en-US" sz="2832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2</a:t>
            </a:r>
            <a:r>
              <a:rPr lang="en-US" sz="2832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European Southern Observatory, Garching </a:t>
            </a:r>
            <a:r>
              <a:rPr lang="en-US" sz="2832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bei</a:t>
            </a:r>
            <a:r>
              <a:rPr lang="en-US" sz="2832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München</a:t>
            </a:r>
            <a:endParaRPr lang="en-US" sz="2832" baseline="30000" dirty="0">
              <a:solidFill>
                <a:schemeClr val="tx1">
                  <a:lumMod val="85000"/>
                  <a:lumOff val="1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832" b="1" dirty="0">
              <a:solidFill>
                <a:schemeClr val="tx1">
                  <a:lumMod val="85000"/>
                  <a:lumOff val="1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DF2684-4BA4-9E4F-AB0E-91114F4C4B82}"/>
              </a:ext>
            </a:extLst>
          </p:cNvPr>
          <p:cNvSpPr txBox="1"/>
          <p:nvPr/>
        </p:nvSpPr>
        <p:spPr>
          <a:xfrm>
            <a:off x="30416781" y="14109838"/>
            <a:ext cx="11919467" cy="21877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404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Figure 2: </a:t>
            </a:r>
            <a:r>
              <a:rPr lang="en-US" sz="3404" i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Top row: </a:t>
            </a:r>
            <a:r>
              <a:rPr lang="en-GB" sz="3404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convex model of 67P/</a:t>
            </a:r>
            <a:r>
              <a:rPr lang="en-US" sz="3404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Churyumov-Gerasimenko, the only other comet to have been modelled by convex inversion to date</a:t>
            </a:r>
            <a:r>
              <a:rPr lang="en-GB" sz="3404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[2]. </a:t>
            </a:r>
            <a:r>
              <a:rPr lang="en-GB" sz="3404" i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Bottom row: </a:t>
            </a:r>
            <a:r>
              <a:rPr lang="en-GB" sz="3404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reconstruction of 67P’s actual nucleus shape from spacecraft images [3].</a:t>
            </a:r>
            <a:endParaRPr lang="en-US" sz="3404" dirty="0">
              <a:solidFill>
                <a:schemeClr val="bg2">
                  <a:lumMod val="1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7B111F1-8584-D145-BEB4-0A172E2F9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41" y="1784977"/>
            <a:ext cx="5879159" cy="1400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9063F7E-9FED-EB44-B89D-10A650E8AC2A}"/>
              </a:ext>
            </a:extLst>
          </p:cNvPr>
          <p:cNvSpPr txBox="1"/>
          <p:nvPr/>
        </p:nvSpPr>
        <p:spPr>
          <a:xfrm>
            <a:off x="13196176" y="6336276"/>
            <a:ext cx="585594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4337" indent="-384337">
              <a:buSzPct val="90000"/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Large (</a:t>
            </a:r>
            <a:r>
              <a:rPr lang="en-US" sz="3600" dirty="0" err="1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R</a:t>
            </a:r>
            <a:r>
              <a:rPr lang="en-US" sz="3600" baseline="-25000" dirty="0" err="1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eff</a:t>
            </a:r>
            <a:r>
              <a:rPr lang="en-US" sz="3600" baseline="-250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 </a:t>
            </a:r>
            <a:r>
              <a:rPr lang="en-US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~ 7km), inactive JFC, rotation period 32.8h.</a:t>
            </a:r>
          </a:p>
          <a:p>
            <a:pPr marL="384337" indent="-384337">
              <a:buSzPct val="90000"/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R-band lightcurves between 2007 and 2018 provide good coverage of  the rotational variation of the nucleus (Fig.1). </a:t>
            </a:r>
          </a:p>
          <a:p>
            <a:pPr marL="384337" indent="-384337">
              <a:buSzPct val="90000"/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Geometric albedo 2.2% - one of the darkest surfaces of all studied comets [1].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82281BD-90B3-C74B-AEA1-0E99F18C1BF8}"/>
              </a:ext>
            </a:extLst>
          </p:cNvPr>
          <p:cNvSpPr txBox="1"/>
          <p:nvPr/>
        </p:nvSpPr>
        <p:spPr>
          <a:xfrm>
            <a:off x="13544852" y="22100102"/>
            <a:ext cx="5021152" cy="4008715"/>
          </a:xfrm>
          <a:prstGeom prst="roundRect">
            <a:avLst>
              <a:gd name="adj" fmla="val 1904"/>
            </a:avLst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Figure 3: </a:t>
            </a:r>
            <a:r>
              <a:rPr lang="en-US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(</a:t>
            </a:r>
            <a:r>
              <a:rPr lang="en-US" sz="3600" i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above) </a:t>
            </a:r>
            <a:r>
              <a:rPr lang="en-US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X</a:t>
            </a:r>
            <a:r>
              <a:rPr lang="en-US" sz="3600" baseline="300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2</a:t>
            </a:r>
            <a:r>
              <a:rPr lang="en-GB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 </a:t>
            </a:r>
            <a:r>
              <a:rPr lang="en-US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distribution resulting from a grid search for the direction of the model rotation pole over all ecliptic latitude and longitude (</a:t>
            </a:r>
            <a:r>
              <a:rPr lang="el-GR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λ</a:t>
            </a:r>
            <a:r>
              <a:rPr lang="en-GB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, </a:t>
            </a:r>
            <a:r>
              <a:rPr lang="el-GR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β</a:t>
            </a:r>
            <a:r>
              <a:rPr lang="en-GB" sz="3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).</a:t>
            </a:r>
            <a:endParaRPr lang="en-US" sz="3600" dirty="0">
              <a:solidFill>
                <a:schemeClr val="bg2">
                  <a:lumMod val="1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2A1BF0B-96C4-9C42-9E2B-4D8C400D9AD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607" t="582" r="1019" b="1791"/>
          <a:stretch/>
        </p:blipFill>
        <p:spPr>
          <a:xfrm>
            <a:off x="13444807" y="14145420"/>
            <a:ext cx="10084990" cy="7342196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1A659659-238A-884F-9594-14F9A56CBF4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l="9586" t="59991" r="87060" b="37883"/>
          <a:stretch/>
        </p:blipFill>
        <p:spPr>
          <a:xfrm>
            <a:off x="18091030" y="22973748"/>
            <a:ext cx="474974" cy="40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419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9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AC320B-0B83-A244-94E1-67C19F562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1089" y="191892"/>
            <a:ext cx="28761947" cy="3892094"/>
          </a:xfrm>
          <a:noFill/>
          <a:ln w="28575">
            <a:noFill/>
          </a:ln>
        </p:spPr>
        <p:txBody>
          <a:bodyPr>
            <a:noAutofit/>
          </a:bodyPr>
          <a:lstStyle/>
          <a:p>
            <a:pPr algn="ctr"/>
            <a:r>
              <a:rPr lang="en-US" sz="9600" dirty="0"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Uncovering the shapes of comets from the ground: </a:t>
            </a:r>
            <a:br>
              <a:rPr lang="en-US" sz="9600" dirty="0"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</a:br>
            <a:r>
              <a:rPr lang="en-US" sz="9600" dirty="0"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The nucleus of comet 162P/Siding-Spring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1A1F88-CDBB-BF4C-8297-9F9F42A43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617" y="5261589"/>
            <a:ext cx="14670822" cy="23902960"/>
          </a:xfrm>
          <a:prstGeom prst="roundRect">
            <a:avLst>
              <a:gd name="adj" fmla="val 1190"/>
            </a:avLst>
          </a:prstGeom>
          <a:solidFill>
            <a:srgbClr val="458180"/>
          </a:solidFill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96836" indent="0">
              <a:lnSpc>
                <a:spcPct val="150000"/>
              </a:lnSpc>
              <a:spcBef>
                <a:spcPts val="3603"/>
              </a:spcBef>
              <a:buNone/>
            </a:pPr>
            <a:r>
              <a:rPr lang="en-US" sz="36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Motivation</a:t>
            </a:r>
          </a:p>
          <a:p>
            <a:pPr marL="586620" indent="-519192">
              <a:lnSpc>
                <a:spcPct val="150000"/>
              </a:lnSpc>
              <a:spcBef>
                <a:spcPts val="811"/>
              </a:spcBef>
              <a:buSzPct val="120000"/>
            </a:pPr>
            <a:r>
              <a:rPr lang="en-GB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Information on the shapes of comet nuclei has come primarily from a small number of situ missions (Figure 1) and one radar detection.</a:t>
            </a:r>
          </a:p>
          <a:p>
            <a:pPr marL="586620" indent="-519192">
              <a:lnSpc>
                <a:spcPct val="150000"/>
              </a:lnSpc>
              <a:spcBef>
                <a:spcPts val="811"/>
              </a:spcBef>
              <a:buSzPct val="120000"/>
            </a:pPr>
            <a:r>
              <a:rPr lang="en-GB" sz="28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70% of seven short period comet nuclei show a bilobed morphology.</a:t>
            </a:r>
          </a:p>
          <a:p>
            <a:pPr marL="586620" indent="-519192">
              <a:lnSpc>
                <a:spcPct val="150000"/>
              </a:lnSpc>
              <a:spcBef>
                <a:spcPts val="811"/>
              </a:spcBef>
              <a:buSzPct val="120000"/>
            </a:pPr>
            <a:r>
              <a:rPr lang="en-GB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It is estimated that 20% of ~1000 radar-detected near-Earth asteroids could be contact binaries. </a:t>
            </a:r>
          </a:p>
          <a:p>
            <a:pPr marL="586620" indent="-519192">
              <a:lnSpc>
                <a:spcPct val="150000"/>
              </a:lnSpc>
              <a:spcBef>
                <a:spcPts val="811"/>
              </a:spcBef>
              <a:buSzPct val="120000"/>
            </a:pPr>
            <a:r>
              <a:rPr lang="en-GB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Is there a process specific to comets that results in the preferential formation of bilobed shapes? The sample size of comet nuclei with well-constrained shapes is currently too small to draw any conclusions.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BA0CF99E-4741-AD47-9CCB-25D2DA2D23A9}"/>
              </a:ext>
            </a:extLst>
          </p:cNvPr>
          <p:cNvSpPr txBox="1">
            <a:spLocks/>
          </p:cNvSpPr>
          <p:nvPr/>
        </p:nvSpPr>
        <p:spPr>
          <a:xfrm>
            <a:off x="3117356" y="3576300"/>
            <a:ext cx="36918246" cy="1480179"/>
          </a:xfrm>
          <a:prstGeom prst="rect">
            <a:avLst/>
          </a:prstGeom>
        </p:spPr>
        <p:txBody>
          <a:bodyPr vert="horz" lIns="183036" tIns="91518" rIns="183036" bIns="91518" rtlCol="0" anchor="ctr">
            <a:noAutofit/>
          </a:bodyPr>
          <a:lstStyle>
            <a:lvl1pPr algn="l" defTabSz="201588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Abbie</a:t>
            </a:r>
            <a:r>
              <a:rPr lang="en-US" sz="54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</a:t>
            </a:r>
            <a: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Donaldson</a:t>
            </a:r>
            <a:r>
              <a:rPr lang="en-US" sz="540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1 </a:t>
            </a:r>
            <a:r>
              <a:rPr lang="en-US" sz="54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Colin Snodgrass</a:t>
            </a:r>
            <a:r>
              <a:rPr lang="en-US" sz="540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1 </a:t>
            </a:r>
            <a:r>
              <a:rPr lang="en-US" sz="54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Rosita Kokotanekova</a:t>
            </a:r>
            <a:r>
              <a:rPr lang="en-US" sz="540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1,2,3 </a:t>
            </a:r>
            <a:r>
              <a:rPr lang="en-US" sz="54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Agata Rożek</a:t>
            </a:r>
            <a:r>
              <a:rPr lang="en-US" sz="540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1</a:t>
            </a:r>
            <a:endParaRPr lang="en-US" sz="5400" dirty="0">
              <a:solidFill>
                <a:schemeClr val="tx1">
                  <a:lumMod val="95000"/>
                  <a:lumOff val="5000"/>
                </a:schemeClr>
              </a:solidFill>
              <a:latin typeface="Futura Medium" panose="020B0602020204020303" pitchFamily="34" charset="-79"/>
              <a:ea typeface="Source Sans Pro" panose="020B0503030403020204" pitchFamily="34" charset="0"/>
              <a:cs typeface="Futura Medium" panose="020B0602020204020303" pitchFamily="34" charset="-79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3045A05C-A330-FB4F-900B-C2563DCC2836}"/>
              </a:ext>
            </a:extLst>
          </p:cNvPr>
          <p:cNvSpPr txBox="1">
            <a:spLocks/>
          </p:cNvSpPr>
          <p:nvPr/>
        </p:nvSpPr>
        <p:spPr>
          <a:xfrm>
            <a:off x="27275607" y="15137606"/>
            <a:ext cx="14655233" cy="12366583"/>
          </a:xfrm>
          <a:prstGeom prst="roundRect">
            <a:avLst>
              <a:gd name="adj" fmla="val 2439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3" b="1" dirty="0">
                <a:solidFill>
                  <a:schemeClr val="bg2">
                    <a:lumMod val="10000"/>
                  </a:schemeClr>
                </a:solidFill>
                <a:latin typeface="Helvetica" pitchFamily="2" charset="0"/>
                <a:ea typeface="Source Sans Pro" panose="020B0503030403020204" pitchFamily="34" charset="0"/>
                <a:cs typeface="Verdana" panose="020B0604030504040204" pitchFamily="34" charset="0"/>
              </a:rPr>
              <a:t>Results for 162P/Siding Spring</a:t>
            </a:r>
          </a:p>
          <a:p>
            <a:pPr>
              <a:buSzPct val="120000"/>
            </a:pPr>
            <a:r>
              <a:rPr lang="en-US" sz="2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162P is a large (</a:t>
            </a:r>
            <a:r>
              <a:rPr lang="en-US" sz="2600" dirty="0" err="1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R</a:t>
            </a:r>
            <a:r>
              <a:rPr lang="en-US" sz="2600" baseline="-25000" dirty="0" err="1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eff</a:t>
            </a:r>
            <a:r>
              <a:rPr lang="en-US" sz="2600" baseline="-250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 </a:t>
            </a:r>
            <a:r>
              <a:rPr lang="en-US" sz="2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~ 7km), inactive JFC with a rotation period approximately 32.8h.</a:t>
            </a:r>
          </a:p>
          <a:p>
            <a:pPr>
              <a:buSzPct val="120000"/>
            </a:pPr>
            <a:r>
              <a:rPr lang="en-US" sz="2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Extensive existing R-band lightcurve coverage between 2007 and 2018.</a:t>
            </a:r>
          </a:p>
          <a:p>
            <a:pPr>
              <a:buSzPct val="120000"/>
            </a:pPr>
            <a:r>
              <a:rPr lang="en-US" sz="2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Geometric albedo 2.2% - one of the darkest surfaces of all studied comets [1]. </a:t>
            </a:r>
          </a:p>
          <a:p>
            <a:pPr marL="0" indent="0">
              <a:lnSpc>
                <a:spcPct val="150000"/>
              </a:lnSpc>
              <a:buNone/>
            </a:pPr>
            <a:endParaRPr lang="en-US" sz="3603" b="1" dirty="0">
              <a:solidFill>
                <a:schemeClr val="bg2">
                  <a:lumMod val="10000"/>
                </a:schemeClr>
              </a:solidFill>
              <a:latin typeface="Helvetica" pitchFamily="2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sp>
        <p:nvSpPr>
          <p:cNvPr id="28" name="Content Placeholder 4">
            <a:extLst>
              <a:ext uri="{FF2B5EF4-FFF2-40B4-BE49-F238E27FC236}">
                <a16:creationId xmlns:a16="http://schemas.microsoft.com/office/drawing/2014/main" id="{26C119AD-A346-BC44-A4A9-271DF736D367}"/>
              </a:ext>
            </a:extLst>
          </p:cNvPr>
          <p:cNvSpPr txBox="1">
            <a:spLocks/>
          </p:cNvSpPr>
          <p:nvPr/>
        </p:nvSpPr>
        <p:spPr>
          <a:xfrm>
            <a:off x="25464400" y="18775936"/>
            <a:ext cx="9744844" cy="7814362"/>
          </a:xfrm>
          <a:prstGeom prst="roundRect">
            <a:avLst>
              <a:gd name="adj" fmla="val 1067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Fitting shapes by convex lightcurve </a:t>
            </a:r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2" charset="0"/>
                <a:ea typeface="Source Sans Pro" panose="020B0503030403020204" pitchFamily="34" charset="0"/>
                <a:cs typeface="Verdana" panose="020B0604030504040204" pitchFamily="34" charset="0"/>
              </a:rPr>
              <a:t>inversion </a:t>
            </a:r>
          </a:p>
          <a:p>
            <a:pPr>
              <a:lnSpc>
                <a:spcPct val="100000"/>
              </a:lnSpc>
              <a:spcBef>
                <a:spcPts val="811"/>
              </a:spcBef>
              <a:buSzPct val="120000"/>
            </a:pPr>
            <a:r>
              <a:rPr lang="en-US" sz="2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The shape of a small body has a larger effect on its rotational lightcurve than variations in light scattering properties across its surface [4,5]: we can therefore extract shape information from even sparse-in-time photometric data. </a:t>
            </a:r>
          </a:p>
          <a:p>
            <a:pPr>
              <a:lnSpc>
                <a:spcPct val="100000"/>
              </a:lnSpc>
              <a:spcBef>
                <a:spcPts val="811"/>
              </a:spcBef>
              <a:buSzPct val="120000"/>
            </a:pPr>
            <a:r>
              <a:rPr lang="en-GB" sz="2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Convex lightcurve inversion (CLI) used to construct a convex “hull” of an object using lightcurve points collected over many epochs and a range of viewing geometries. </a:t>
            </a:r>
          </a:p>
          <a:p>
            <a:pPr>
              <a:lnSpc>
                <a:spcPct val="100000"/>
              </a:lnSpc>
              <a:spcBef>
                <a:spcPts val="811"/>
              </a:spcBef>
              <a:buSzPct val="120000"/>
            </a:pPr>
            <a:r>
              <a:rPr lang="en-GB" sz="2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Technique is routinely used to model asteroid shapes [6,7,8], but only comet 67P/Churyumov-Gerasimenko (Rosetta mission target) has been modelled by this method to date.</a:t>
            </a:r>
          </a:p>
          <a:p>
            <a:pPr>
              <a:lnSpc>
                <a:spcPct val="100000"/>
              </a:lnSpc>
              <a:spcBef>
                <a:spcPts val="811"/>
              </a:spcBef>
              <a:buSzPct val="120000"/>
            </a:pPr>
            <a:r>
              <a:rPr lang="en-US" sz="2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Software package </a:t>
            </a:r>
            <a:r>
              <a:rPr lang="en-US" sz="2600" i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convexinv </a:t>
            </a:r>
            <a:r>
              <a:rPr lang="en-US" sz="2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used here: For a given sidereal period and pole orientation, </a:t>
            </a:r>
            <a:r>
              <a:rPr lang="en-GB" sz="2600" i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convexinv</a:t>
            </a:r>
            <a:r>
              <a:rPr lang="en-GB" sz="2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optimises convex shape and pole orientation that best fits the input lightcurves.</a:t>
            </a:r>
          </a:p>
        </p:txBody>
      </p:sp>
      <p:pic>
        <p:nvPicPr>
          <p:cNvPr id="1028" name="Picture 4" descr="STFC Logo new — FREYA">
            <a:extLst>
              <a:ext uri="{FF2B5EF4-FFF2-40B4-BE49-F238E27FC236}">
                <a16:creationId xmlns:a16="http://schemas.microsoft.com/office/drawing/2014/main" id="{BA8A0E36-60A7-7240-85BB-5B56859FC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64926" y="1753225"/>
            <a:ext cx="5879159" cy="150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Content Placeholder 4">
            <a:extLst>
              <a:ext uri="{FF2B5EF4-FFF2-40B4-BE49-F238E27FC236}">
                <a16:creationId xmlns:a16="http://schemas.microsoft.com/office/drawing/2014/main" id="{883DD514-31D8-C840-8CBC-54199D7E21DA}"/>
              </a:ext>
            </a:extLst>
          </p:cNvPr>
          <p:cNvSpPr txBox="1">
            <a:spLocks/>
          </p:cNvSpPr>
          <p:nvPr/>
        </p:nvSpPr>
        <p:spPr>
          <a:xfrm>
            <a:off x="27025599" y="5281908"/>
            <a:ext cx="15518485" cy="8239693"/>
          </a:xfrm>
          <a:prstGeom prst="roundRect">
            <a:avLst>
              <a:gd name="adj" fmla="val 1882"/>
            </a:avLst>
          </a:prstGeom>
          <a:solidFill>
            <a:schemeClr val="bg1"/>
          </a:solidFill>
          <a:ln w="381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183036" tIns="91518" rIns="183036" bIns="91518" rtlCol="0">
            <a:norm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Futura Medium" panose="020B0602020204020303" pitchFamily="34" charset="-79"/>
            </a:endParaRPr>
          </a:p>
        </p:txBody>
      </p:sp>
      <p:sp>
        <p:nvSpPr>
          <p:cNvPr id="46" name="Content Placeholder 4">
            <a:extLst>
              <a:ext uri="{FF2B5EF4-FFF2-40B4-BE49-F238E27FC236}">
                <a16:creationId xmlns:a16="http://schemas.microsoft.com/office/drawing/2014/main" id="{66A283B5-AD2E-F64C-8930-6EB733C0062F}"/>
              </a:ext>
            </a:extLst>
          </p:cNvPr>
          <p:cNvSpPr txBox="1">
            <a:spLocks/>
          </p:cNvSpPr>
          <p:nvPr/>
        </p:nvSpPr>
        <p:spPr>
          <a:xfrm>
            <a:off x="620041" y="28983279"/>
            <a:ext cx="15239398" cy="1291934"/>
          </a:xfrm>
          <a:prstGeom prst="roundRect">
            <a:avLst>
              <a:gd name="adj" fmla="val 12678"/>
            </a:avLst>
          </a:prstGeom>
          <a:noFill/>
          <a:ln w="28575">
            <a:noFill/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811"/>
              </a:spcBef>
              <a:buNone/>
            </a:pPr>
            <a:endParaRPr lang="en-US" sz="2800" baseline="30000" dirty="0"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800" baseline="300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1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Institute for Astronomy, University of Edinburgh; </a:t>
            </a:r>
            <a:r>
              <a:rPr lang="en-US" sz="2800" baseline="300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2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European Southern Observatory, Garching; </a:t>
            </a:r>
            <a:r>
              <a:rPr lang="en-US" sz="2800" baseline="300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3</a:t>
            </a:r>
            <a:r>
              <a:rPr lang="en-GB" sz="2800" b="0" i="0" u="none" strike="noStrike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Institute of Astronomy and National Astronomical Observatory, 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Bulgarian Academy of Sciences 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800" b="1" dirty="0"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7B111F1-8584-D145-BEB4-0A172E2F9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41" y="1784977"/>
            <a:ext cx="5879159" cy="1400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08BAC2F-E779-E74A-283F-5AF145E895A4}"/>
              </a:ext>
            </a:extLst>
          </p:cNvPr>
          <p:cNvGrpSpPr/>
          <p:nvPr/>
        </p:nvGrpSpPr>
        <p:grpSpPr>
          <a:xfrm>
            <a:off x="16704057" y="5281908"/>
            <a:ext cx="9744844" cy="15365827"/>
            <a:chOff x="15906482" y="5281908"/>
            <a:chExt cx="9744844" cy="15365827"/>
          </a:xfrm>
        </p:grpSpPr>
        <p:sp>
          <p:nvSpPr>
            <p:cNvPr id="12" name="Content Placeholder 4">
              <a:extLst>
                <a:ext uri="{FF2B5EF4-FFF2-40B4-BE49-F238E27FC236}">
                  <a16:creationId xmlns:a16="http://schemas.microsoft.com/office/drawing/2014/main" id="{2BB1B2C8-2575-604A-9DE8-CC7DA8095F00}"/>
                </a:ext>
              </a:extLst>
            </p:cNvPr>
            <p:cNvSpPr txBox="1">
              <a:spLocks/>
            </p:cNvSpPr>
            <p:nvPr/>
          </p:nvSpPr>
          <p:spPr>
            <a:xfrm>
              <a:off x="15906482" y="5281908"/>
              <a:ext cx="9744844" cy="15365827"/>
            </a:xfrm>
            <a:prstGeom prst="roundRect">
              <a:avLst>
                <a:gd name="adj" fmla="val 1437"/>
              </a:avLst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txBody>
            <a:bodyPr vert="horz" lIns="183036" tIns="91518" rIns="183036" bIns="91518" rtlCol="0">
              <a:normAutofit/>
            </a:bodyPr>
            <a:lstStyle>
              <a:lvl1pPr marL="503972" indent="-503972" algn="l" defTabSz="2015886" rtl="0" eaLnBrk="1" latinLnBrk="0" hangingPunct="1">
                <a:lnSpc>
                  <a:spcPct val="90000"/>
                </a:lnSpc>
                <a:spcBef>
                  <a:spcPts val="2205"/>
                </a:spcBef>
                <a:buFont typeface="Arial" panose="020B0604020202020204" pitchFamily="34" charset="0"/>
                <a:buChar char="•"/>
                <a:defRPr sz="617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511915" indent="-503972" algn="l" defTabSz="2015886" rtl="0" eaLnBrk="1" latinLnBrk="0" hangingPunct="1">
                <a:lnSpc>
                  <a:spcPct val="90000"/>
                </a:lnSpc>
                <a:spcBef>
                  <a:spcPts val="1102"/>
                </a:spcBef>
                <a:buFont typeface="Arial" panose="020B0604020202020204" pitchFamily="34" charset="0"/>
                <a:buChar char="•"/>
                <a:defRPr sz="529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519858" indent="-503972" algn="l" defTabSz="2015886" rtl="0" eaLnBrk="1" latinLnBrk="0" hangingPunct="1">
                <a:lnSpc>
                  <a:spcPct val="90000"/>
                </a:lnSpc>
                <a:spcBef>
                  <a:spcPts val="1102"/>
                </a:spcBef>
                <a:buFont typeface="Arial" panose="020B0604020202020204" pitchFamily="34" charset="0"/>
                <a:buChar char="•"/>
                <a:defRPr sz="440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3527801" indent="-503972" algn="l" defTabSz="2015886" rtl="0" eaLnBrk="1" latinLnBrk="0" hangingPunct="1">
                <a:lnSpc>
                  <a:spcPct val="90000"/>
                </a:lnSpc>
                <a:spcBef>
                  <a:spcPts val="1102"/>
                </a:spcBef>
                <a:buFont typeface="Arial" panose="020B0604020202020204" pitchFamily="34" charset="0"/>
                <a:buChar char="•"/>
                <a:defRPr sz="396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535744" indent="-503972" algn="l" defTabSz="2015886" rtl="0" eaLnBrk="1" latinLnBrk="0" hangingPunct="1">
                <a:lnSpc>
                  <a:spcPct val="90000"/>
                </a:lnSpc>
                <a:spcBef>
                  <a:spcPts val="1102"/>
                </a:spcBef>
                <a:buFont typeface="Arial" panose="020B0604020202020204" pitchFamily="34" charset="0"/>
                <a:buChar char="•"/>
                <a:defRPr sz="396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543687" indent="-503972" algn="l" defTabSz="2015886" rtl="0" eaLnBrk="1" latinLnBrk="0" hangingPunct="1">
                <a:lnSpc>
                  <a:spcPct val="90000"/>
                </a:lnSpc>
                <a:spcBef>
                  <a:spcPts val="1102"/>
                </a:spcBef>
                <a:buFont typeface="Arial" panose="020B0604020202020204" pitchFamily="34" charset="0"/>
                <a:buChar char="•"/>
                <a:defRPr sz="396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6551630" indent="-503972" algn="l" defTabSz="2015886" rtl="0" eaLnBrk="1" latinLnBrk="0" hangingPunct="1">
                <a:lnSpc>
                  <a:spcPct val="90000"/>
                </a:lnSpc>
                <a:spcBef>
                  <a:spcPts val="1102"/>
                </a:spcBef>
                <a:buFont typeface="Arial" panose="020B0604020202020204" pitchFamily="34" charset="0"/>
                <a:buChar char="•"/>
                <a:defRPr sz="396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559573" indent="-503972" algn="l" defTabSz="2015886" rtl="0" eaLnBrk="1" latinLnBrk="0" hangingPunct="1">
                <a:lnSpc>
                  <a:spcPct val="90000"/>
                </a:lnSpc>
                <a:spcBef>
                  <a:spcPts val="1102"/>
                </a:spcBef>
                <a:buFont typeface="Arial" panose="020B0604020202020204" pitchFamily="34" charset="0"/>
                <a:buChar char="•"/>
                <a:defRPr sz="396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8567517" indent="-503972" algn="l" defTabSz="2015886" rtl="0" eaLnBrk="1" latinLnBrk="0" hangingPunct="1">
                <a:lnSpc>
                  <a:spcPct val="90000"/>
                </a:lnSpc>
                <a:spcBef>
                  <a:spcPts val="1102"/>
                </a:spcBef>
                <a:buFont typeface="Arial" panose="020B0604020202020204" pitchFamily="34" charset="0"/>
                <a:buChar char="•"/>
                <a:defRPr sz="396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spcBef>
                  <a:spcPts val="0"/>
                </a:spcBef>
                <a:buNone/>
              </a:pPr>
              <a:r>
                <a:rPr lang="en-US" sz="3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What can we learn from nucleus photometry?</a:t>
              </a:r>
            </a:p>
            <a:p>
              <a:pPr marL="0" indent="0">
                <a:lnSpc>
                  <a:spcPct val="150000"/>
                </a:lnSpc>
                <a:spcBef>
                  <a:spcPts val="0"/>
                </a:spcBef>
                <a:buNone/>
              </a:pPr>
              <a:endPara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11" name="Picture 10" descr="Diagram, application&#10;&#10;Description automatically generated">
              <a:extLst>
                <a:ext uri="{FF2B5EF4-FFF2-40B4-BE49-F238E27FC236}">
                  <a16:creationId xmlns:a16="http://schemas.microsoft.com/office/drawing/2014/main" id="{AF20392E-F422-139E-6175-05C10A0BFA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4813" t="16179" r="35894" b="6495"/>
            <a:stretch/>
          </p:blipFill>
          <p:spPr>
            <a:xfrm>
              <a:off x="15972235" y="6339931"/>
              <a:ext cx="9468959" cy="14059966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E304423D-3E5F-DBBF-43EF-63C1158386AD}"/>
              </a:ext>
            </a:extLst>
          </p:cNvPr>
          <p:cNvSpPr txBox="1">
            <a:spLocks/>
          </p:cNvSpPr>
          <p:nvPr/>
        </p:nvSpPr>
        <p:spPr>
          <a:xfrm>
            <a:off x="27944040" y="28678172"/>
            <a:ext cx="12102551" cy="1518363"/>
          </a:xfrm>
          <a:prstGeom prst="roundRect">
            <a:avLst>
              <a:gd name="adj" fmla="val 12678"/>
            </a:avLst>
          </a:prstGeom>
          <a:noFill/>
          <a:ln w="28575">
            <a:noFill/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811"/>
              </a:spcBef>
              <a:buNone/>
            </a:pPr>
            <a:r>
              <a:rPr lang="en-US" sz="3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ea typeface="Source Sans Pro" panose="020B0503030403020204" pitchFamily="34" charset="0"/>
                <a:cs typeface="Verdana" panose="020B0604030504040204" pitchFamily="34" charset="0"/>
              </a:rPr>
              <a:t>REFERENCES</a:t>
            </a:r>
            <a:endParaRPr 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EB2E318-6CA5-725E-8228-3FA0F1B8ACD4}"/>
              </a:ext>
            </a:extLst>
          </p:cNvPr>
          <p:cNvGrpSpPr/>
          <p:nvPr/>
        </p:nvGrpSpPr>
        <p:grpSpPr>
          <a:xfrm>
            <a:off x="1548884" y="12249858"/>
            <a:ext cx="13950288" cy="10831189"/>
            <a:chOff x="1188617" y="5281908"/>
            <a:chExt cx="14694317" cy="1105038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82B32BE-DAA4-2EB9-2A68-FB6C5B497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88617" y="5281908"/>
              <a:ext cx="14666400" cy="9356003"/>
            </a:xfrm>
            <a:prstGeom prst="rect">
              <a:avLst/>
            </a:prstGeom>
          </p:spPr>
        </p:pic>
        <p:sp>
          <p:nvSpPr>
            <p:cNvPr id="21" name="Content Placeholder 4">
              <a:extLst>
                <a:ext uri="{FF2B5EF4-FFF2-40B4-BE49-F238E27FC236}">
                  <a16:creationId xmlns:a16="http://schemas.microsoft.com/office/drawing/2014/main" id="{7DCF80E7-3648-6F2E-845A-A3D8C98F8285}"/>
                </a:ext>
              </a:extLst>
            </p:cNvPr>
            <p:cNvSpPr txBox="1">
              <a:spLocks/>
            </p:cNvSpPr>
            <p:nvPr/>
          </p:nvSpPr>
          <p:spPr>
            <a:xfrm>
              <a:off x="1205367" y="14847172"/>
              <a:ext cx="14677567" cy="1485120"/>
            </a:xfrm>
            <a:prstGeom prst="roundRect">
              <a:avLst>
                <a:gd name="adj" fmla="val 1190"/>
              </a:avLst>
            </a:prstGeom>
            <a:noFill/>
            <a:ln w="28575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1009178" indent="-1009178" algn="l" defTabSz="4036710" rtl="0" eaLnBrk="1" latinLnBrk="0" hangingPunct="1">
                <a:lnSpc>
                  <a:spcPct val="90000"/>
                </a:lnSpc>
                <a:spcBef>
                  <a:spcPts val="4415"/>
                </a:spcBef>
                <a:buFont typeface="Arial" panose="020B0604020202020204" pitchFamily="34" charset="0"/>
                <a:buChar char="•"/>
                <a:defRPr sz="1236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2753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105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04588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882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06424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908259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110095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311930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513766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7156019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en-US" sz="24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Figure 1. </a:t>
              </a:r>
              <a:r>
                <a:rPr lang="en-US" sz="2400" dirty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The six comets to have been imaged in situ. Image credits (top left to bottom right): </a:t>
              </a:r>
              <a:r>
                <a:rPr lang="en-GB" sz="2400" dirty="0">
                  <a:solidFill>
                    <a:schemeClr val="bg1"/>
                  </a:solidFill>
                  <a:effectLst/>
                  <a:latin typeface="Source Sans Pro" panose="020B0503030403020204" pitchFamily="34" charset="0"/>
                  <a:ea typeface="Source Sans Pro" panose="020B0503030403020204" pitchFamily="34" charset="0"/>
                </a:rPr>
                <a:t>1P: Giotto/ESA 19P: NASA/JPL 9P: NASA/JPL/UMD 103P: NASA/JPL-</a:t>
              </a:r>
              <a:r>
                <a:rPr lang="en-GB" sz="2400" dirty="0" err="1">
                  <a:solidFill>
                    <a:schemeClr val="bg1"/>
                  </a:solidFill>
                  <a:effectLst/>
                  <a:latin typeface="Source Sans Pro" panose="020B0503030403020204" pitchFamily="34" charset="0"/>
                  <a:ea typeface="Source Sans Pro" panose="020B0503030403020204" pitchFamily="34" charset="0"/>
                </a:rPr>
                <a:t>CalTech</a:t>
              </a:r>
              <a:r>
                <a:rPr lang="en-GB" sz="2400" dirty="0">
                  <a:solidFill>
                    <a:schemeClr val="bg1"/>
                  </a:solidFill>
                  <a:effectLst/>
                  <a:latin typeface="Source Sans Pro" panose="020B0503030403020204" pitchFamily="34" charset="0"/>
                  <a:ea typeface="Source Sans Pro" panose="020B0503030403020204" pitchFamily="34" charset="0"/>
                </a:rPr>
                <a:t>/UMD 67P: ESA/Rosetta/MPS for OSIRIS Team MPS/UPD/LAM/IAA/SSO/INTA/UPM/DASP/IDA 81P: NASA</a:t>
              </a:r>
            </a:p>
            <a:p>
              <a:pPr marL="586620" indent="-519192">
                <a:lnSpc>
                  <a:spcPct val="100000"/>
                </a:lnSpc>
                <a:spcBef>
                  <a:spcPts val="811"/>
                </a:spcBef>
                <a:buNone/>
              </a:pPr>
              <a:r>
                <a:rPr lang="en-US" sz="2600" b="1" dirty="0"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 </a:t>
              </a:r>
              <a:endParaRPr lang="en-GB" sz="2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endParaRPr>
            </a:p>
            <a:p>
              <a:pPr marL="586620" indent="-519192">
                <a:lnSpc>
                  <a:spcPct val="100000"/>
                </a:lnSpc>
                <a:spcBef>
                  <a:spcPts val="811"/>
                </a:spcBef>
                <a:buNone/>
              </a:pPr>
              <a:r>
                <a:rPr lang="en-GB" sz="26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Aims of this work: </a:t>
              </a:r>
            </a:p>
            <a:p>
              <a:pPr marL="586620" indent="-519192">
                <a:lnSpc>
                  <a:spcPct val="150000"/>
                </a:lnSpc>
                <a:spcBef>
                  <a:spcPts val="811"/>
                </a:spcBef>
                <a:buSzPct val="120000"/>
              </a:pPr>
              <a:r>
                <a:rPr lang="en-GB" sz="2600" dirty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Combine new and existing lightcurves of Jupiter-family comet (JFC) 162P/Siding-Spring to create a convex model of its nucleus.</a:t>
              </a:r>
            </a:p>
            <a:p>
              <a:pPr marL="586620" indent="-519192">
                <a:lnSpc>
                  <a:spcPct val="150000"/>
                </a:lnSpc>
                <a:spcBef>
                  <a:spcPts val="811"/>
                </a:spcBef>
                <a:buSzPct val="120000"/>
              </a:pPr>
              <a:r>
                <a:rPr lang="en-GB" sz="2600" dirty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Explore to what extent convex lightcurve inversion can be used to</a:t>
              </a:r>
              <a:r>
                <a:rPr lang="en-GB" sz="26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 </a:t>
              </a:r>
              <a:r>
                <a:rPr lang="en-GB" sz="2600" dirty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expand the number of comets with well-constrained shape information.</a:t>
              </a:r>
            </a:p>
            <a:p>
              <a:pPr marL="586620" indent="-519192">
                <a:lnSpc>
                  <a:spcPct val="150000"/>
                </a:lnSpc>
                <a:spcBef>
                  <a:spcPts val="811"/>
                </a:spcBef>
                <a:buSzPct val="120000"/>
              </a:pPr>
              <a:r>
                <a:rPr lang="en-GB" sz="2600" dirty="0">
                  <a:solidFill>
                    <a:schemeClr val="bg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Refine the method for fitting cometary phase functions using the resulting shape models to correct lightcurves for the rotation of the nucleus.</a:t>
              </a:r>
            </a:p>
            <a:p>
              <a:pPr marL="67428" indent="0">
                <a:lnSpc>
                  <a:spcPct val="100000"/>
                </a:lnSpc>
                <a:spcBef>
                  <a:spcPts val="811"/>
                </a:spcBef>
                <a:buSzPct val="90000"/>
                <a:buNone/>
              </a:pPr>
              <a:endParaRPr lang="en-GB" sz="26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sz="2600" b="1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endParaRPr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0C141156-97E4-54DF-7480-32B85A3A3B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453840" y="5447240"/>
            <a:ext cx="8952943" cy="593252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C3BB496-29A1-417C-2EC2-6395D05E9054}"/>
              </a:ext>
            </a:extLst>
          </p:cNvPr>
          <p:cNvSpPr txBox="1"/>
          <p:nvPr/>
        </p:nvSpPr>
        <p:spPr>
          <a:xfrm>
            <a:off x="27173352" y="5257969"/>
            <a:ext cx="6326940" cy="806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600" b="1" dirty="0">
                <a:latin typeface="Source Sans Pro" panose="020B0503030403020204" pitchFamily="34" charset="0"/>
                <a:ea typeface="Source Sans Pro" panose="020B0503030403020204" pitchFamily="34" charset="0"/>
                <a:cs typeface="FUTURA MEDIUM" panose="020B0602020204020303" pitchFamily="34" charset="-79"/>
              </a:rPr>
              <a:t>Phase function considerations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latin typeface="Source Sans Pro" panose="020B0503030403020204" pitchFamily="34" charset="0"/>
                <a:ea typeface="Source Sans Pro" panose="020B0503030403020204" pitchFamily="34" charset="0"/>
                <a:cs typeface="Futura Medium" panose="020B0602020204020303" pitchFamily="34" charset="-79"/>
              </a:rPr>
              <a:t>When using absolutely-calibrated lightcurves, it is necessary to fit a phase function as part of the shape modelling procedure. </a:t>
            </a:r>
            <a:endParaRPr lang="en-US" sz="2600" b="1" dirty="0">
              <a:latin typeface="Source Sans Pro" panose="020B0503030403020204" pitchFamily="34" charset="0"/>
              <a:ea typeface="Source Sans Pro" panose="020B0503030403020204" pitchFamily="34" charset="0"/>
              <a:cs typeface="FUTURA MEDIUM" panose="020B0602020204020303" pitchFamily="34" charset="-79"/>
            </a:endParaRP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latin typeface="Source Sans Pro" panose="020B0503030403020204" pitchFamily="34" charset="0"/>
                <a:ea typeface="Source Sans Pro" panose="020B0503030403020204" pitchFamily="34" charset="0"/>
                <a:cs typeface="Futura Medium" panose="020B0602020204020303" pitchFamily="34" charset="-79"/>
              </a:rPr>
              <a:t>Asteroids and other small solar system bodies show evidence for an opposition effect at phase angles ~0, but this phenomenon has not been detected from the ground for comet nuclei: a purely linear phase function is typically  suitable for these dark objects at low solar phase (Figure 2).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B8A486-4D76-866C-3E8E-BBD1BD6DF041}"/>
              </a:ext>
            </a:extLst>
          </p:cNvPr>
          <p:cNvSpPr txBox="1"/>
          <p:nvPr/>
        </p:nvSpPr>
        <p:spPr>
          <a:xfrm>
            <a:off x="34141558" y="11649694"/>
            <a:ext cx="77892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Figure 2.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Phase function fits to the rotationally-corrected 162P lightcurve points. The solid line shows the best-fitting linear fit; the dash line shows the best-fitting HG</a:t>
            </a:r>
          </a:p>
        </p:txBody>
      </p:sp>
      <p:pic>
        <p:nvPicPr>
          <p:cNvPr id="42" name="Picture 41" descr="Diagram&#10;&#10;Description automatically generated">
            <a:extLst>
              <a:ext uri="{FF2B5EF4-FFF2-40B4-BE49-F238E27FC236}">
                <a16:creationId xmlns:a16="http://schemas.microsoft.com/office/drawing/2014/main" id="{0FCA37F5-33FF-974C-5583-8B600D48F53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820" t="19715" r="2665" b="47327"/>
          <a:stretch/>
        </p:blipFill>
        <p:spPr>
          <a:xfrm>
            <a:off x="1233285" y="24081174"/>
            <a:ext cx="25215616" cy="5052896"/>
          </a:xfrm>
          <a:prstGeom prst="rect">
            <a:avLst/>
          </a:prstGeom>
        </p:spPr>
      </p:pic>
      <p:graphicFrame>
        <p:nvGraphicFramePr>
          <p:cNvPr id="45" name="Table 33">
            <a:extLst>
              <a:ext uri="{FF2B5EF4-FFF2-40B4-BE49-F238E27FC236}">
                <a16:creationId xmlns:a16="http://schemas.microsoft.com/office/drawing/2014/main" id="{808B495D-A6F4-1DF0-20C6-B7849F520D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4286642"/>
              </p:ext>
            </p:extLst>
          </p:nvPr>
        </p:nvGraphicFramePr>
        <p:xfrm>
          <a:off x="36035950" y="21169411"/>
          <a:ext cx="6249040" cy="3288109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07439">
                  <a:extLst>
                    <a:ext uri="{9D8B030D-6E8A-4147-A177-3AD203B41FA5}">
                      <a16:colId xmlns:a16="http://schemas.microsoft.com/office/drawing/2014/main" val="894000281"/>
                    </a:ext>
                  </a:extLst>
                </a:gridCol>
                <a:gridCol w="2641601">
                  <a:extLst>
                    <a:ext uri="{9D8B030D-6E8A-4147-A177-3AD203B41FA5}">
                      <a16:colId xmlns:a16="http://schemas.microsoft.com/office/drawing/2014/main" val="1272319726"/>
                    </a:ext>
                  </a:extLst>
                </a:gridCol>
              </a:tblGrid>
              <a:tr h="755216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Comet property</a:t>
                      </a:r>
                      <a:endParaRPr lang="en-US" sz="32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Value</a:t>
                      </a:r>
                      <a:endParaRPr lang="en-US" sz="3200" b="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extLst>
                  <a:ext uri="{0D108BD9-81ED-4DB2-BD59-A6C34878D82A}">
                    <a16:rowId xmlns:a16="http://schemas.microsoft.com/office/drawing/2014/main" val="2004780488"/>
                  </a:ext>
                </a:extLst>
              </a:tr>
              <a:tr h="755216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Rotation period</a:t>
                      </a:r>
                      <a:endParaRPr lang="en-US" sz="320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Verdana" panose="020B0604030504040204" pitchFamily="34" charset="0"/>
                        </a:rPr>
                        <a:t>~32.8 h</a:t>
                      </a:r>
                    </a:p>
                  </a:txBody>
                  <a:tcPr marL="183036" marR="183036" marT="91518" marB="91518"/>
                </a:tc>
                <a:extLst>
                  <a:ext uri="{0D108BD9-81ED-4DB2-BD59-A6C34878D82A}">
                    <a16:rowId xmlns:a16="http://schemas.microsoft.com/office/drawing/2014/main" val="3764474015"/>
                  </a:ext>
                </a:extLst>
              </a:tr>
              <a:tr h="1022461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Verdana" panose="020B0604030504040204" pitchFamily="34" charset="0"/>
                        </a:rPr>
                        <a:t>Geometric albedo</a:t>
                      </a:r>
                      <a:endParaRPr lang="en-US" sz="3200" dirty="0"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Verdana" panose="020B0604030504040204" pitchFamily="34" charset="0"/>
                      </a:endParaRPr>
                    </a:p>
                  </a:txBody>
                  <a:tcPr marL="183036" marR="183036" marT="91518" marB="915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Verdana" panose="020B0604030504040204" pitchFamily="34" charset="0"/>
                        </a:rPr>
                        <a:t>0.022</a:t>
                      </a:r>
                    </a:p>
                  </a:txBody>
                  <a:tcPr marL="183036" marR="183036" marT="91518" marB="91518"/>
                </a:tc>
                <a:extLst>
                  <a:ext uri="{0D108BD9-81ED-4DB2-BD59-A6C34878D82A}">
                    <a16:rowId xmlns:a16="http://schemas.microsoft.com/office/drawing/2014/main" val="2253226384"/>
                  </a:ext>
                </a:extLst>
              </a:tr>
              <a:tr h="755216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Verdana" panose="020B0604030504040204" pitchFamily="34" charset="0"/>
                        </a:rPr>
                        <a:t>Radius</a:t>
                      </a:r>
                    </a:p>
                  </a:txBody>
                  <a:tcPr marL="183036" marR="183036" marT="91518" marB="9151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Verdana" panose="020B0604030504040204" pitchFamily="34" charset="0"/>
                        </a:rPr>
                        <a:t>7 km</a:t>
                      </a:r>
                    </a:p>
                  </a:txBody>
                  <a:tcPr marL="183036" marR="183036" marT="91518" marB="91518"/>
                </a:tc>
                <a:extLst>
                  <a:ext uri="{0D108BD9-81ED-4DB2-BD59-A6C34878D82A}">
                    <a16:rowId xmlns:a16="http://schemas.microsoft.com/office/drawing/2014/main" val="19821205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6696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24000">
              <a:schemeClr val="tx1"/>
            </a:gs>
            <a:gs pos="76000">
              <a:srgbClr val="002060"/>
            </a:gs>
            <a:gs pos="100000">
              <a:srgbClr val="002060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AC320B-0B83-A244-94E1-67C19F562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1089" y="47514"/>
            <a:ext cx="28761947" cy="3892094"/>
          </a:xfrm>
          <a:noFill/>
          <a:ln w="28575">
            <a:noFill/>
          </a:ln>
        </p:spPr>
        <p:txBody>
          <a:bodyPr>
            <a:noAutofit/>
          </a:bodyPr>
          <a:lstStyle/>
          <a:p>
            <a:pPr algn="ctr"/>
            <a:r>
              <a:rPr lang="en-US" sz="9600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Uncovering the shapes of comets from the ground: </a:t>
            </a:r>
            <a:br>
              <a:rPr lang="en-US" sz="9600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</a:br>
            <a:r>
              <a:rPr lang="en-US" sz="8000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The nucleus of comet 162P/Siding-Spring</a:t>
            </a:r>
            <a:endParaRPr lang="en-US" sz="9600" dirty="0">
              <a:solidFill>
                <a:schemeClr val="bg2"/>
              </a:solidFill>
              <a:latin typeface="Futura Medium" panose="020B0602020204020303" pitchFamily="34" charset="-79"/>
              <a:ea typeface="Source Sans Pro" panose="020B0503030403020204" pitchFamily="34" charset="0"/>
              <a:cs typeface="Futura Medium" panose="020B0602020204020303" pitchFamily="34" charset="-79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1A1F88-CDBB-BF4C-8297-9F9F42A43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8682" y="4946905"/>
            <a:ext cx="12211263" cy="94013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96836" indent="0">
              <a:lnSpc>
                <a:spcPct val="150000"/>
              </a:lnSpc>
              <a:spcBef>
                <a:spcPts val="3603"/>
              </a:spcBef>
              <a:buNone/>
            </a:pPr>
            <a:r>
              <a:rPr lang="en-US" sz="3600" b="1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Motivation</a:t>
            </a:r>
          </a:p>
          <a:p>
            <a:pPr marL="586620" indent="-519192">
              <a:lnSpc>
                <a:spcPct val="150000"/>
              </a:lnSpc>
              <a:spcBef>
                <a:spcPts val="811"/>
              </a:spcBef>
              <a:buSzPct val="120000"/>
            </a:pPr>
            <a:r>
              <a:rPr lang="en-GB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Detailed information on the shapes of comets has come primarily from a small number of situ missions (Figure 1) and one radar detection. These types of studies are situational and extremely expensive/time-consuming.</a:t>
            </a:r>
          </a:p>
          <a:p>
            <a:pPr marL="586620" indent="-519192">
              <a:lnSpc>
                <a:spcPct val="150000"/>
              </a:lnSpc>
              <a:spcBef>
                <a:spcPts val="811"/>
              </a:spcBef>
              <a:buSzPct val="120000"/>
            </a:pPr>
            <a:r>
              <a:rPr lang="en-GB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These observations revealed that ~70% of seven short period comet nuclei have a </a:t>
            </a:r>
            <a:r>
              <a:rPr lang="en-GB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bilobed shape</a:t>
            </a:r>
            <a:r>
              <a:rPr lang="en-GB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. In comparison, it is estimated that only 20% of ~1000 near-Earth asteroids are in such contact binary configurations. </a:t>
            </a:r>
          </a:p>
          <a:p>
            <a:pPr marL="586620" indent="-519192">
              <a:lnSpc>
                <a:spcPct val="150000"/>
              </a:lnSpc>
              <a:spcBef>
                <a:spcPts val="811"/>
              </a:spcBef>
              <a:buSzPct val="120000"/>
            </a:pPr>
            <a:r>
              <a:rPr lang="en-GB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Is there a process specific to comets that results in the preferential formation of bilobed shapes? The present sample size of comet nuclei with well-constrained shapes is too small to answer this question.</a:t>
            </a:r>
          </a:p>
          <a:p>
            <a:pPr marL="67428" indent="0">
              <a:lnSpc>
                <a:spcPct val="150000"/>
              </a:lnSpc>
              <a:spcBef>
                <a:spcPts val="811"/>
              </a:spcBef>
              <a:buSzPct val="120000"/>
              <a:buNone/>
            </a:pPr>
            <a:r>
              <a:rPr lang="en-GB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Aim</a:t>
            </a:r>
            <a:r>
              <a:rPr lang="en-GB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: Develop a method to identify the shapes of comet nuclei using solely ground-based observations.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BA0CF99E-4741-AD47-9CCB-25D2DA2D23A9}"/>
              </a:ext>
            </a:extLst>
          </p:cNvPr>
          <p:cNvSpPr txBox="1">
            <a:spLocks/>
          </p:cNvSpPr>
          <p:nvPr/>
        </p:nvSpPr>
        <p:spPr>
          <a:xfrm>
            <a:off x="3117356" y="3143165"/>
            <a:ext cx="36918246" cy="1480179"/>
          </a:xfrm>
          <a:prstGeom prst="rect">
            <a:avLst/>
          </a:prstGeom>
        </p:spPr>
        <p:txBody>
          <a:bodyPr vert="horz" lIns="183036" tIns="91518" rIns="183036" bIns="91518" rtlCol="0" anchor="ctr">
            <a:noAutofit/>
          </a:bodyPr>
          <a:lstStyle>
            <a:lvl1pPr algn="l" defTabSz="201588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Abbie</a:t>
            </a:r>
            <a:r>
              <a:rPr lang="en-US" sz="5400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</a:t>
            </a:r>
            <a:r>
              <a:rPr lang="en-US" sz="5400" b="1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Donaldson</a:t>
            </a:r>
            <a:r>
              <a:rPr lang="en-US" sz="5400" baseline="30000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1 </a:t>
            </a:r>
            <a:r>
              <a:rPr lang="en-US" sz="5400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Colin Snodgrass</a:t>
            </a:r>
            <a:r>
              <a:rPr lang="en-US" sz="5400" baseline="30000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1 </a:t>
            </a:r>
            <a:r>
              <a:rPr lang="en-US" sz="5400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Rosita Kokotanekova</a:t>
            </a:r>
            <a:r>
              <a:rPr lang="en-US" sz="5400" baseline="30000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1,2,3 </a:t>
            </a:r>
            <a:r>
              <a:rPr lang="en-US" sz="5400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 Agata Rożek</a:t>
            </a:r>
            <a:r>
              <a:rPr lang="en-US" sz="5400" baseline="30000" dirty="0">
                <a:solidFill>
                  <a:schemeClr val="bg2"/>
                </a:solidFill>
                <a:latin typeface="Futura Medium" panose="020B0602020204020303" pitchFamily="34" charset="-79"/>
                <a:ea typeface="Source Sans Pro" panose="020B0503030403020204" pitchFamily="34" charset="0"/>
                <a:cs typeface="Futura Medium" panose="020B0602020204020303" pitchFamily="34" charset="-79"/>
              </a:rPr>
              <a:t>1</a:t>
            </a:r>
            <a:endParaRPr lang="en-US" sz="5400" dirty="0">
              <a:solidFill>
                <a:schemeClr val="bg2"/>
              </a:solidFill>
              <a:latin typeface="Futura Medium" panose="020B0602020204020303" pitchFamily="34" charset="-79"/>
              <a:ea typeface="Source Sans Pro" panose="020B0503030403020204" pitchFamily="34" charset="0"/>
              <a:cs typeface="Futura Medium" panose="020B0602020204020303" pitchFamily="34" charset="-79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3045A05C-A330-FB4F-900B-C2563DCC2836}"/>
              </a:ext>
            </a:extLst>
          </p:cNvPr>
          <p:cNvSpPr txBox="1">
            <a:spLocks/>
          </p:cNvSpPr>
          <p:nvPr/>
        </p:nvSpPr>
        <p:spPr>
          <a:xfrm>
            <a:off x="24592546" y="4946905"/>
            <a:ext cx="17748481" cy="156109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3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Application of CLI to 162P/Siding-Spring</a:t>
            </a:r>
          </a:p>
          <a:p>
            <a:pPr marL="0" indent="0">
              <a:lnSpc>
                <a:spcPct val="150000"/>
              </a:lnSpc>
              <a:buNone/>
            </a:pPr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3000" dirty="0">
              <a:solidFill>
                <a:schemeClr val="bg2">
                  <a:lumMod val="1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</a:endParaRPr>
          </a:p>
          <a:p>
            <a:pPr marL="0" indent="0">
              <a:buSzPct val="120000"/>
              <a:buNone/>
            </a:pPr>
            <a:endParaRPr lang="en-US" sz="2600" dirty="0"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3603" b="1" dirty="0">
              <a:solidFill>
                <a:schemeClr val="bg2">
                  <a:lumMod val="1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pic>
        <p:nvPicPr>
          <p:cNvPr id="1028" name="Picture 4" descr="STFC Logo new — FREYA">
            <a:extLst>
              <a:ext uri="{FF2B5EF4-FFF2-40B4-BE49-F238E27FC236}">
                <a16:creationId xmlns:a16="http://schemas.microsoft.com/office/drawing/2014/main" id="{BA8A0E36-60A7-7240-85BB-5B56859FC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61868" y="1311536"/>
            <a:ext cx="5879159" cy="150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Content Placeholder 4">
            <a:extLst>
              <a:ext uri="{FF2B5EF4-FFF2-40B4-BE49-F238E27FC236}">
                <a16:creationId xmlns:a16="http://schemas.microsoft.com/office/drawing/2014/main" id="{883DD514-31D8-C840-8CBC-54199D7E21DA}"/>
              </a:ext>
            </a:extLst>
          </p:cNvPr>
          <p:cNvSpPr txBox="1">
            <a:spLocks/>
          </p:cNvSpPr>
          <p:nvPr/>
        </p:nvSpPr>
        <p:spPr>
          <a:xfrm>
            <a:off x="13862160" y="21591797"/>
            <a:ext cx="10250907" cy="756740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81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183036" tIns="91518" rIns="183036" bIns="91518" rtlCol="0">
            <a:normAutofit lnSpcReduction="10000"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Modeling shapes from lightcurves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The lightcurve of a small body is highly dependent on its shape and aspect [1,2] meaning that shape information can be extracted from even sparse-in-time photometry.</a:t>
            </a:r>
          </a:p>
          <a:p>
            <a:pPr>
              <a:lnSpc>
                <a:spcPct val="150000"/>
              </a:lnSpc>
            </a:pPr>
            <a:r>
              <a:rPr lang="en-GB" sz="2800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Convex lightcurve inversion (CLI) </a:t>
            </a:r>
            <a:r>
              <a:rPr lang="en-GB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constructs a convex “hull” of an object using lightcurves collected over multiple epochs and viewing geometries [3,4]. 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Software package </a:t>
            </a:r>
            <a:r>
              <a:rPr lang="en-US" sz="2800" i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convexinv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[5] implements CLI to </a:t>
            </a:r>
            <a:r>
              <a:rPr lang="en-US" sz="2800" dirty="0" err="1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optimise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a shape, sidereal period and pole orientation t</a:t>
            </a:r>
            <a:r>
              <a:rPr lang="en-GB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o best fit the input lightcurves.</a:t>
            </a:r>
          </a:p>
          <a:p>
            <a:pPr>
              <a:lnSpc>
                <a:spcPct val="150000"/>
              </a:lnSpc>
            </a:pPr>
            <a:endParaRPr lang="en-GB" sz="3200" dirty="0">
              <a:solidFill>
                <a:schemeClr val="bg2">
                  <a:lumMod val="1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GB" sz="3200" dirty="0">
              <a:solidFill>
                <a:schemeClr val="bg2">
                  <a:lumMod val="1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sz="3000" dirty="0">
              <a:solidFill>
                <a:schemeClr val="bg2">
                  <a:lumMod val="1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sz="3000" dirty="0"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3600" b="1" dirty="0">
              <a:solidFill>
                <a:schemeClr val="bg2">
                  <a:lumMod val="1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sp>
        <p:nvSpPr>
          <p:cNvPr id="46" name="Content Placeholder 4">
            <a:extLst>
              <a:ext uri="{FF2B5EF4-FFF2-40B4-BE49-F238E27FC236}">
                <a16:creationId xmlns:a16="http://schemas.microsoft.com/office/drawing/2014/main" id="{66A283B5-AD2E-F64C-8930-6EB733C0062F}"/>
              </a:ext>
            </a:extLst>
          </p:cNvPr>
          <p:cNvSpPr txBox="1">
            <a:spLocks/>
          </p:cNvSpPr>
          <p:nvPr/>
        </p:nvSpPr>
        <p:spPr>
          <a:xfrm>
            <a:off x="821802" y="27918013"/>
            <a:ext cx="12211263" cy="198625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noFill/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811"/>
              </a:spcBef>
              <a:buNone/>
            </a:pPr>
            <a:endParaRPr lang="en-US" sz="2800" baseline="30000" dirty="0"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800" baseline="300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1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Institute for Astronomy, University of Edinburgh; </a:t>
            </a:r>
            <a:r>
              <a:rPr lang="en-US" sz="2800" baseline="300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2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European Southern Observatory, Garching; </a:t>
            </a:r>
            <a:r>
              <a:rPr lang="en-US" sz="2800" baseline="300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3</a:t>
            </a:r>
            <a:r>
              <a:rPr lang="en-GB" sz="2800" b="0" i="0" u="none" strike="noStrike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Institute of Astronomy and National Astronomical Observatory, 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Bulgarian Academy of Sciences 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800" b="1" dirty="0"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7B111F1-8584-D145-BEB4-0A172E2F9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03" y="1218942"/>
            <a:ext cx="5879159" cy="1400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E304423D-3E5F-DBBF-43EF-63C1158386AD}"/>
              </a:ext>
            </a:extLst>
          </p:cNvPr>
          <p:cNvSpPr txBox="1">
            <a:spLocks/>
          </p:cNvSpPr>
          <p:nvPr/>
        </p:nvSpPr>
        <p:spPr>
          <a:xfrm>
            <a:off x="24592546" y="28503150"/>
            <a:ext cx="17748481" cy="140111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noFill/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811"/>
              </a:spcBef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[1] 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Karttunen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(1989) [2] 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Karttunen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&amp; Bowell (1989) [3] 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Kaasalainen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&amp; 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Torppa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(2001)</a:t>
            </a:r>
          </a:p>
          <a:p>
            <a:pPr marL="0" indent="0">
              <a:spcBef>
                <a:spcPts val="811"/>
              </a:spcBef>
              <a:buNone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[4] 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Kaasalainen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et al. (2001) [5] 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Durech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et al. (2010)  </a:t>
            </a:r>
          </a:p>
          <a:p>
            <a:pPr marL="0" indent="0">
              <a:spcBef>
                <a:spcPts val="811"/>
              </a:spcBef>
              <a:buNone/>
            </a:pP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EB2E318-6CA5-725E-8228-3FA0F1B8ACD4}"/>
              </a:ext>
            </a:extLst>
          </p:cNvPr>
          <p:cNvGrpSpPr/>
          <p:nvPr/>
        </p:nvGrpSpPr>
        <p:grpSpPr>
          <a:xfrm>
            <a:off x="908682" y="14925331"/>
            <a:ext cx="12221724" cy="10240724"/>
            <a:chOff x="1202575" y="4980986"/>
            <a:chExt cx="14678963" cy="1268154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82B32BE-DAA4-2EB9-2A68-FB6C5B497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02575" y="4980986"/>
              <a:ext cx="14666400" cy="9356003"/>
            </a:xfrm>
            <a:prstGeom prst="rect">
              <a:avLst/>
            </a:prstGeom>
          </p:spPr>
        </p:pic>
        <p:sp>
          <p:nvSpPr>
            <p:cNvPr id="21" name="Content Placeholder 4">
              <a:extLst>
                <a:ext uri="{FF2B5EF4-FFF2-40B4-BE49-F238E27FC236}">
                  <a16:creationId xmlns:a16="http://schemas.microsoft.com/office/drawing/2014/main" id="{7DCF80E7-3648-6F2E-845A-A3D8C98F8285}"/>
                </a:ext>
              </a:extLst>
            </p:cNvPr>
            <p:cNvSpPr txBox="1">
              <a:spLocks/>
            </p:cNvSpPr>
            <p:nvPr/>
          </p:nvSpPr>
          <p:spPr>
            <a:xfrm>
              <a:off x="1203971" y="14484928"/>
              <a:ext cx="14677567" cy="3177600"/>
            </a:xfrm>
            <a:prstGeom prst="roundRect">
              <a:avLst>
                <a:gd name="adj" fmla="val 1190"/>
              </a:avLst>
            </a:prstGeom>
            <a:noFill/>
            <a:ln w="28575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1009178" indent="-1009178" algn="l" defTabSz="4036710" rtl="0" eaLnBrk="1" latinLnBrk="0" hangingPunct="1">
                <a:lnSpc>
                  <a:spcPct val="90000"/>
                </a:lnSpc>
                <a:spcBef>
                  <a:spcPts val="4415"/>
                </a:spcBef>
                <a:buFont typeface="Arial" panose="020B0604020202020204" pitchFamily="34" charset="0"/>
                <a:buChar char="•"/>
                <a:defRPr sz="1236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2753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105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04588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882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06424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908259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110095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311930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513766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7156019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2800" b="1" dirty="0">
                  <a:solidFill>
                    <a:schemeClr val="bg2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Figure 1. </a:t>
              </a:r>
              <a:r>
                <a:rPr lang="en-US" sz="2800" dirty="0">
                  <a:solidFill>
                    <a:schemeClr val="bg2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The six comets to have been imaged in situ.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800" dirty="0">
                  <a:solidFill>
                    <a:schemeClr val="bg2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 Image credits (top left to bottom right): </a:t>
              </a:r>
              <a:r>
                <a:rPr lang="en-GB" sz="2800" dirty="0">
                  <a:solidFill>
                    <a:schemeClr val="bg2"/>
                  </a:solidFill>
                  <a:effectLst/>
                  <a:latin typeface="Source Sans Pro" panose="020B0503030403020204" pitchFamily="34" charset="0"/>
                  <a:ea typeface="Source Sans Pro" panose="020B0503030403020204" pitchFamily="34" charset="0"/>
                </a:rPr>
                <a:t>1P: Giotto/ESA 19P: NASA/JPL 9P: NASA/JPL/UMD 103P: NASA/JPL-</a:t>
              </a:r>
              <a:r>
                <a:rPr lang="en-GB" sz="2800" dirty="0" err="1">
                  <a:solidFill>
                    <a:schemeClr val="bg2"/>
                  </a:solidFill>
                  <a:effectLst/>
                  <a:latin typeface="Source Sans Pro" panose="020B0503030403020204" pitchFamily="34" charset="0"/>
                  <a:ea typeface="Source Sans Pro" panose="020B0503030403020204" pitchFamily="34" charset="0"/>
                </a:rPr>
                <a:t>CalTech</a:t>
              </a:r>
              <a:r>
                <a:rPr lang="en-GB" sz="2800" dirty="0">
                  <a:solidFill>
                    <a:schemeClr val="bg2"/>
                  </a:solidFill>
                  <a:effectLst/>
                  <a:latin typeface="Source Sans Pro" panose="020B0503030403020204" pitchFamily="34" charset="0"/>
                  <a:ea typeface="Source Sans Pro" panose="020B0503030403020204" pitchFamily="34" charset="0"/>
                </a:rPr>
                <a:t>/UMD 67P: ESA/Rosetta/MPS for OSIRIS Team MPS/UPD/LAM/IAA/SSO/INTA/UPM/DASP/IDA 81P: NASA</a:t>
              </a:r>
            </a:p>
            <a:p>
              <a:pPr marL="586620" indent="-519192">
                <a:lnSpc>
                  <a:spcPct val="100000"/>
                </a:lnSpc>
                <a:spcBef>
                  <a:spcPts val="811"/>
                </a:spcBef>
                <a:buNone/>
              </a:pPr>
              <a:r>
                <a:rPr lang="en-US" sz="2800" b="1" dirty="0"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 </a:t>
              </a:r>
              <a:endParaRPr lang="en-GB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endParaRPr>
            </a:p>
            <a:p>
              <a:pPr marL="67428" indent="0">
                <a:lnSpc>
                  <a:spcPct val="100000"/>
                </a:lnSpc>
                <a:spcBef>
                  <a:spcPts val="811"/>
                </a:spcBef>
                <a:buSzPct val="90000"/>
                <a:buNone/>
              </a:pPr>
              <a:endParaRPr lang="en-GB" sz="2800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endParaRP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814F11A1-BBFB-8003-DCD3-A61AFF1F2E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333" t="19967" r="7272" b="20964"/>
          <a:stretch/>
        </p:blipFill>
        <p:spPr>
          <a:xfrm>
            <a:off x="24689887" y="12047866"/>
            <a:ext cx="9019006" cy="6382681"/>
          </a:xfrm>
          <a:prstGeom prst="rect">
            <a:avLst/>
          </a:prstGeom>
        </p:spPr>
      </p:pic>
      <p:sp>
        <p:nvSpPr>
          <p:cNvPr id="36" name="Content Placeholder 4">
            <a:extLst>
              <a:ext uri="{FF2B5EF4-FFF2-40B4-BE49-F238E27FC236}">
                <a16:creationId xmlns:a16="http://schemas.microsoft.com/office/drawing/2014/main" id="{045302DD-7B7F-DD4B-455E-3FA00B72F8B9}"/>
              </a:ext>
            </a:extLst>
          </p:cNvPr>
          <p:cNvSpPr txBox="1">
            <a:spLocks/>
          </p:cNvSpPr>
          <p:nvPr/>
        </p:nvSpPr>
        <p:spPr>
          <a:xfrm>
            <a:off x="25639939" y="18291570"/>
            <a:ext cx="7682775" cy="2266279"/>
          </a:xfrm>
          <a:prstGeom prst="roundRect">
            <a:avLst>
              <a:gd name="adj" fmla="val 1190"/>
            </a:avLst>
          </a:prstGeom>
          <a:noFill/>
          <a:ln w="28575">
            <a:noFill/>
          </a:ln>
        </p:spPr>
        <p:txBody>
          <a:bodyPr vert="horz" lIns="91440" tIns="45720" rIns="91440" bIns="45720" rtlCol="0">
            <a:noAutofit/>
          </a:bodyPr>
          <a:lstStyle>
            <a:lvl1pPr marL="1009178" indent="-1009178" algn="l" defTabSz="4036710" rtl="0" eaLnBrk="1" latinLnBrk="0" hangingPunct="1">
              <a:lnSpc>
                <a:spcPct val="90000"/>
              </a:lnSpc>
              <a:spcBef>
                <a:spcPts val="4415"/>
              </a:spcBef>
              <a:buFont typeface="Arial" panose="020B0604020202020204" pitchFamily="34" charset="0"/>
              <a:buChar char="•"/>
              <a:defRPr sz="123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753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588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424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259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10095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930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766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6019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Figure 4.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 X</a:t>
            </a:r>
            <a:r>
              <a:rPr lang="en-US" sz="2800" baseline="300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2</a:t>
            </a:r>
            <a:r>
              <a:rPr lang="en-GB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distribution from a grid search for the direction of the model rotation pole over all ecliptic latitude (</a:t>
            </a:r>
            <a:r>
              <a:rPr lang="el-GR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λ</a:t>
            </a:r>
            <a:r>
              <a:rPr lang="en-GB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) and longitude (</a:t>
            </a:r>
            <a:r>
              <a:rPr lang="el-GR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β</a:t>
            </a:r>
            <a:r>
              <a:rPr lang="en-GB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).</a:t>
            </a:r>
            <a:r>
              <a:rPr lang="en-GB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  </a:t>
            </a:r>
            <a:endParaRPr lang="en-US" sz="2800" b="1" dirty="0"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sp>
        <p:nvSpPr>
          <p:cNvPr id="37" name="Content Placeholder 4">
            <a:extLst>
              <a:ext uri="{FF2B5EF4-FFF2-40B4-BE49-F238E27FC236}">
                <a16:creationId xmlns:a16="http://schemas.microsoft.com/office/drawing/2014/main" id="{FC45DA62-A009-6398-BCE1-092050B10967}"/>
              </a:ext>
            </a:extLst>
          </p:cNvPr>
          <p:cNvSpPr txBox="1">
            <a:spLocks/>
          </p:cNvSpPr>
          <p:nvPr/>
        </p:nvSpPr>
        <p:spPr>
          <a:xfrm>
            <a:off x="34208890" y="18293348"/>
            <a:ext cx="7682775" cy="2266279"/>
          </a:xfrm>
          <a:prstGeom prst="roundRect">
            <a:avLst>
              <a:gd name="adj" fmla="val 1190"/>
            </a:avLst>
          </a:prstGeom>
          <a:noFill/>
          <a:ln w="28575">
            <a:noFill/>
          </a:ln>
        </p:spPr>
        <p:txBody>
          <a:bodyPr vert="horz" lIns="91440" tIns="45720" rIns="91440" bIns="45720" rtlCol="0">
            <a:noAutofit/>
          </a:bodyPr>
          <a:lstStyle>
            <a:lvl1pPr marL="1009178" indent="-1009178" algn="l" defTabSz="4036710" rtl="0" eaLnBrk="1" latinLnBrk="0" hangingPunct="1">
              <a:lnSpc>
                <a:spcPct val="90000"/>
              </a:lnSpc>
              <a:spcBef>
                <a:spcPts val="4415"/>
              </a:spcBef>
              <a:buFont typeface="Arial" panose="020B0604020202020204" pitchFamily="34" charset="0"/>
              <a:buChar char="•"/>
              <a:defRPr sz="123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753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588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424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259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10095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930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766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6019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Figure 5.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 Best-fit convex shape model of 162P with model z-axis aligned with spin axis. </a:t>
            </a:r>
            <a:endParaRPr lang="en-US" sz="2800" b="1" dirty="0">
              <a:latin typeface="Source Sans Pro" panose="020B0503030403020204" pitchFamily="34" charset="0"/>
              <a:ea typeface="Source Sans Pro" panose="020B0503030403020204" pitchFamily="34" charset="0"/>
              <a:cs typeface="Verdana" panose="020B0604030504040204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96401BE-0D8B-5F57-B100-2A980F10CD34}"/>
              </a:ext>
            </a:extLst>
          </p:cNvPr>
          <p:cNvGrpSpPr/>
          <p:nvPr/>
        </p:nvGrpSpPr>
        <p:grpSpPr>
          <a:xfrm>
            <a:off x="32122919" y="5912967"/>
            <a:ext cx="9816872" cy="5878765"/>
            <a:chOff x="32303537" y="5660141"/>
            <a:chExt cx="9816872" cy="5878765"/>
          </a:xfrm>
        </p:grpSpPr>
        <p:pic>
          <p:nvPicPr>
            <p:cNvPr id="20" name="Picture 19" descr="Graphical user interface, chart, scatter chart&#10;&#10;Description automatically generated">
              <a:extLst>
                <a:ext uri="{FF2B5EF4-FFF2-40B4-BE49-F238E27FC236}">
                  <a16:creationId xmlns:a16="http://schemas.microsoft.com/office/drawing/2014/main" id="{968FBC24-AD0C-0309-5D32-F99D42BC3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3523"/>
            <a:stretch/>
          </p:blipFill>
          <p:spPr>
            <a:xfrm>
              <a:off x="32303537" y="5724534"/>
              <a:ext cx="9816872" cy="5814372"/>
            </a:xfrm>
            <a:prstGeom prst="rect">
              <a:avLst/>
            </a:prstGeom>
          </p:spPr>
        </p:pic>
        <p:sp>
          <p:nvSpPr>
            <p:cNvPr id="38" name="Content Placeholder 4">
              <a:extLst>
                <a:ext uri="{FF2B5EF4-FFF2-40B4-BE49-F238E27FC236}">
                  <a16:creationId xmlns:a16="http://schemas.microsoft.com/office/drawing/2014/main" id="{9ABBE9CD-2DE6-3D6A-2718-5C55733C40DD}"/>
                </a:ext>
              </a:extLst>
            </p:cNvPr>
            <p:cNvSpPr txBox="1">
              <a:spLocks/>
            </p:cNvSpPr>
            <p:nvPr/>
          </p:nvSpPr>
          <p:spPr>
            <a:xfrm>
              <a:off x="33149138" y="5660141"/>
              <a:ext cx="4411939" cy="1263247"/>
            </a:xfrm>
            <a:prstGeom prst="roundRect">
              <a:avLst>
                <a:gd name="adj" fmla="val 1190"/>
              </a:avLst>
            </a:prstGeom>
            <a:noFill/>
            <a:ln w="28575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1009178" indent="-1009178" algn="l" defTabSz="4036710" rtl="0" eaLnBrk="1" latinLnBrk="0" hangingPunct="1">
                <a:lnSpc>
                  <a:spcPct val="90000"/>
                </a:lnSpc>
                <a:spcBef>
                  <a:spcPts val="4415"/>
                </a:spcBef>
                <a:buFont typeface="Arial" panose="020B0604020202020204" pitchFamily="34" charset="0"/>
                <a:buChar char="•"/>
                <a:defRPr sz="1236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2753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105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04588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882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06424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908259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110095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311930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513766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7156019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en-GB" sz="2800" b="1" dirty="0"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Figure 3.</a:t>
              </a:r>
              <a:endPara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endParaRPr>
            </a:p>
          </p:txBody>
        </p:sp>
      </p:grpSp>
      <p:pic>
        <p:nvPicPr>
          <p:cNvPr id="44" name="Picture 43">
            <a:extLst>
              <a:ext uri="{FF2B5EF4-FFF2-40B4-BE49-F238E27FC236}">
                <a16:creationId xmlns:a16="http://schemas.microsoft.com/office/drawing/2014/main" id="{74EA6A56-013F-A3D4-1AB8-7E790EB9112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802" t="28198" r="7339" b="27644"/>
          <a:stretch/>
        </p:blipFill>
        <p:spPr>
          <a:xfrm>
            <a:off x="33633752" y="12047866"/>
            <a:ext cx="8496171" cy="6485781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9A6E3FA-9135-085C-0A4D-F8AAC149C02E}"/>
              </a:ext>
            </a:extLst>
          </p:cNvPr>
          <p:cNvSpPr txBox="1"/>
          <p:nvPr/>
        </p:nvSpPr>
        <p:spPr>
          <a:xfrm>
            <a:off x="24731283" y="6058537"/>
            <a:ext cx="7415569" cy="5195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We obtained new lightcurves of low-activity comet 162P in January &amp; March 2022 (Figure 3). In total, we have collected 33 absolutely-calibrated PS1 lightcurves made up of ~1000 data points from 2007-2022.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We used </a:t>
            </a:r>
            <a:r>
              <a:rPr lang="en-US" sz="2800" i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convexinv 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to search for the best-fitting pole orientation and shape model, shown in Figures 4 and 5.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BFF1E3B-A096-3454-89B4-13B1EBD13AE4}"/>
              </a:ext>
            </a:extLst>
          </p:cNvPr>
          <p:cNvGrpSpPr/>
          <p:nvPr/>
        </p:nvGrpSpPr>
        <p:grpSpPr>
          <a:xfrm>
            <a:off x="13862159" y="4946906"/>
            <a:ext cx="10250907" cy="16219761"/>
            <a:chOff x="13862159" y="4946906"/>
            <a:chExt cx="10250907" cy="1621976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64C30A0-4630-856A-0246-3ED4C2B544B1}"/>
                </a:ext>
              </a:extLst>
            </p:cNvPr>
            <p:cNvGrpSpPr/>
            <p:nvPr/>
          </p:nvGrpSpPr>
          <p:grpSpPr>
            <a:xfrm>
              <a:off x="13862159" y="4946906"/>
              <a:ext cx="10250907" cy="16219761"/>
              <a:chOff x="15906482" y="5281908"/>
              <a:chExt cx="9744844" cy="15365827"/>
            </a:xfrm>
          </p:grpSpPr>
          <p:sp>
            <p:nvSpPr>
              <p:cNvPr id="16" name="Content Placeholder 4">
                <a:extLst>
                  <a:ext uri="{FF2B5EF4-FFF2-40B4-BE49-F238E27FC236}">
                    <a16:creationId xmlns:a16="http://schemas.microsoft.com/office/drawing/2014/main" id="{0B8D5BFA-6B03-872F-0DDF-91286DC9DD5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906482" y="5281908"/>
                <a:ext cx="9744844" cy="15365827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txBody>
              <a:bodyPr vert="horz" lIns="183036" tIns="91518" rIns="183036" bIns="91518" rtlCol="0">
                <a:normAutofit/>
              </a:bodyPr>
              <a:lstStyle>
                <a:lvl1pPr marL="503972" indent="-503972" algn="l" defTabSz="2015886" rtl="0" eaLnBrk="1" latinLnBrk="0" hangingPunct="1">
                  <a:lnSpc>
                    <a:spcPct val="90000"/>
                  </a:lnSpc>
                  <a:spcBef>
                    <a:spcPts val="2205"/>
                  </a:spcBef>
                  <a:buFont typeface="Arial" panose="020B0604020202020204" pitchFamily="34" charset="0"/>
                  <a:buChar char="•"/>
                  <a:defRPr sz="6173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511915" indent="-503972" algn="l" defTabSz="2015886" rtl="0" eaLnBrk="1" latinLnBrk="0" hangingPunct="1">
                  <a:lnSpc>
                    <a:spcPct val="90000"/>
                  </a:lnSpc>
                  <a:spcBef>
                    <a:spcPts val="1102"/>
                  </a:spcBef>
                  <a:buFont typeface="Arial" panose="020B0604020202020204" pitchFamily="34" charset="0"/>
                  <a:buChar char="•"/>
                  <a:defRPr sz="529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519858" indent="-503972" algn="l" defTabSz="2015886" rtl="0" eaLnBrk="1" latinLnBrk="0" hangingPunct="1">
                  <a:lnSpc>
                    <a:spcPct val="90000"/>
                  </a:lnSpc>
                  <a:spcBef>
                    <a:spcPts val="1102"/>
                  </a:spcBef>
                  <a:buFont typeface="Arial" panose="020B0604020202020204" pitchFamily="34" charset="0"/>
                  <a:buChar char="•"/>
                  <a:defRPr sz="440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527801" indent="-503972" algn="l" defTabSz="2015886" rtl="0" eaLnBrk="1" latinLnBrk="0" hangingPunct="1">
                  <a:lnSpc>
                    <a:spcPct val="90000"/>
                  </a:lnSpc>
                  <a:spcBef>
                    <a:spcPts val="1102"/>
                  </a:spcBef>
                  <a:buFont typeface="Arial" panose="020B0604020202020204" pitchFamily="34" charset="0"/>
                  <a:buChar char="•"/>
                  <a:defRPr sz="396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535744" indent="-503972" algn="l" defTabSz="2015886" rtl="0" eaLnBrk="1" latinLnBrk="0" hangingPunct="1">
                  <a:lnSpc>
                    <a:spcPct val="90000"/>
                  </a:lnSpc>
                  <a:spcBef>
                    <a:spcPts val="1102"/>
                  </a:spcBef>
                  <a:buFont typeface="Arial" panose="020B0604020202020204" pitchFamily="34" charset="0"/>
                  <a:buChar char="•"/>
                  <a:defRPr sz="396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543687" indent="-503972" algn="l" defTabSz="2015886" rtl="0" eaLnBrk="1" latinLnBrk="0" hangingPunct="1">
                  <a:lnSpc>
                    <a:spcPct val="90000"/>
                  </a:lnSpc>
                  <a:spcBef>
                    <a:spcPts val="1102"/>
                  </a:spcBef>
                  <a:buFont typeface="Arial" panose="020B0604020202020204" pitchFamily="34" charset="0"/>
                  <a:buChar char="•"/>
                  <a:defRPr sz="396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6551630" indent="-503972" algn="l" defTabSz="2015886" rtl="0" eaLnBrk="1" latinLnBrk="0" hangingPunct="1">
                  <a:lnSpc>
                    <a:spcPct val="90000"/>
                  </a:lnSpc>
                  <a:spcBef>
                    <a:spcPts val="1102"/>
                  </a:spcBef>
                  <a:buFont typeface="Arial" panose="020B0604020202020204" pitchFamily="34" charset="0"/>
                  <a:buChar char="•"/>
                  <a:defRPr sz="396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7559573" indent="-503972" algn="l" defTabSz="2015886" rtl="0" eaLnBrk="1" latinLnBrk="0" hangingPunct="1">
                  <a:lnSpc>
                    <a:spcPct val="90000"/>
                  </a:lnSpc>
                  <a:spcBef>
                    <a:spcPts val="1102"/>
                  </a:spcBef>
                  <a:buFont typeface="Arial" panose="020B0604020202020204" pitchFamily="34" charset="0"/>
                  <a:buChar char="•"/>
                  <a:defRPr sz="396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8567517" indent="-503972" algn="l" defTabSz="2015886" rtl="0" eaLnBrk="1" latinLnBrk="0" hangingPunct="1">
                  <a:lnSpc>
                    <a:spcPct val="90000"/>
                  </a:lnSpc>
                  <a:spcBef>
                    <a:spcPts val="1102"/>
                  </a:spcBef>
                  <a:buFont typeface="Arial" panose="020B0604020202020204" pitchFamily="34" charset="0"/>
                  <a:buChar char="•"/>
                  <a:defRPr sz="396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50000"/>
                  </a:lnSpc>
                  <a:spcBef>
                    <a:spcPts val="0"/>
                  </a:spcBef>
                  <a:buNone/>
                </a:pPr>
                <a:r>
                  <a:rPr lang="en-US" sz="3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Verdana" panose="020B0604030504040204" pitchFamily="34" charset="0"/>
                  </a:rPr>
                  <a:t>What can we learn from nucleus photometry?</a:t>
                </a:r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  <a:buNone/>
                </a:pPr>
                <a:endParaRPr 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  <p:pic>
            <p:nvPicPr>
              <p:cNvPr id="17" name="Picture 16" descr="Diagram, application&#10;&#10;Description automatically generated">
                <a:extLst>
                  <a:ext uri="{FF2B5EF4-FFF2-40B4-BE49-F238E27FC236}">
                    <a16:creationId xmlns:a16="http://schemas.microsoft.com/office/drawing/2014/main" id="{4B10AED0-1C5F-9463-DDCE-C5F7D4614AE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l="34813" t="16179" r="35894" b="6495"/>
              <a:stretch/>
            </p:blipFill>
            <p:spPr>
              <a:xfrm>
                <a:off x="16119908" y="6436816"/>
                <a:ext cx="9023613" cy="13398696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45" name="Content Placeholder 4">
              <a:extLst>
                <a:ext uri="{FF2B5EF4-FFF2-40B4-BE49-F238E27FC236}">
                  <a16:creationId xmlns:a16="http://schemas.microsoft.com/office/drawing/2014/main" id="{24C7483B-438C-8129-B94E-CE27BE3043B0}"/>
                </a:ext>
              </a:extLst>
            </p:cNvPr>
            <p:cNvSpPr txBox="1">
              <a:spLocks/>
            </p:cNvSpPr>
            <p:nvPr/>
          </p:nvSpPr>
          <p:spPr>
            <a:xfrm>
              <a:off x="14006122" y="20226982"/>
              <a:ext cx="9700248" cy="681079"/>
            </a:xfrm>
            <a:prstGeom prst="roundRect">
              <a:avLst>
                <a:gd name="adj" fmla="val 1190"/>
              </a:avLst>
            </a:prstGeom>
            <a:noFill/>
            <a:ln w="28575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1009178" indent="-1009178" algn="l" defTabSz="4036710" rtl="0" eaLnBrk="1" latinLnBrk="0" hangingPunct="1">
                <a:lnSpc>
                  <a:spcPct val="90000"/>
                </a:lnSpc>
                <a:spcBef>
                  <a:spcPts val="4415"/>
                </a:spcBef>
                <a:buFont typeface="Arial" panose="020B0604020202020204" pitchFamily="34" charset="0"/>
                <a:buChar char="•"/>
                <a:defRPr sz="1236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2753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105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04588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882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06424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908259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110095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3119308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5137663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7156019" indent="-1009178" algn="l" defTabSz="4036710" rtl="0" eaLnBrk="1" latinLnBrk="0" hangingPunct="1">
                <a:lnSpc>
                  <a:spcPct val="90000"/>
                </a:lnSpc>
                <a:spcBef>
                  <a:spcPts val="2207"/>
                </a:spcBef>
                <a:buFont typeface="Arial" panose="020B0604020202020204" pitchFamily="34" charset="0"/>
                <a:buChar char="•"/>
                <a:defRPr sz="794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en-GB" sz="2800" b="1" dirty="0">
                  <a:latin typeface="Source Sans Pro" panose="020B0503030403020204" pitchFamily="34" charset="0"/>
                  <a:ea typeface="Source Sans Pro" panose="020B0503030403020204" pitchFamily="34" charset="0"/>
                  <a:cs typeface="Verdana" panose="020B0604030504040204" pitchFamily="34" charset="0"/>
                </a:rPr>
                <a:t>Figure 2.</a:t>
              </a:r>
              <a:endPara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endParaRPr>
            </a:p>
          </p:txBody>
        </p:sp>
      </p:grpSp>
      <p:sp>
        <p:nvSpPr>
          <p:cNvPr id="48" name="Content Placeholder 4">
            <a:extLst>
              <a:ext uri="{FF2B5EF4-FFF2-40B4-BE49-F238E27FC236}">
                <a16:creationId xmlns:a16="http://schemas.microsoft.com/office/drawing/2014/main" id="{4EFEC435-C748-0EF8-AD63-967AB8B3514D}"/>
              </a:ext>
            </a:extLst>
          </p:cNvPr>
          <p:cNvSpPr txBox="1">
            <a:spLocks/>
          </p:cNvSpPr>
          <p:nvPr/>
        </p:nvSpPr>
        <p:spPr>
          <a:xfrm>
            <a:off x="24592546" y="20946740"/>
            <a:ext cx="17748481" cy="653338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vert="horz" lIns="183036" tIns="91518" rIns="183036" bIns="91518" rtlCol="0">
            <a:noAutofit/>
          </a:bodyPr>
          <a:lstStyle>
            <a:lvl1pPr marL="503972" indent="-503972" algn="l" defTabSz="2015886" rtl="0" eaLnBrk="1" latinLnBrk="0" hangingPunct="1">
              <a:lnSpc>
                <a:spcPct val="90000"/>
              </a:lnSpc>
              <a:spcBef>
                <a:spcPts val="2205"/>
              </a:spcBef>
              <a:buFont typeface="Arial" panose="020B0604020202020204" pitchFamily="34" charset="0"/>
              <a:buChar char="•"/>
              <a:defRPr sz="61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1915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529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19858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27801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535744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54368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51630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559573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67517" indent="-503972" algn="l" defTabSz="2015886" rtl="0" eaLnBrk="1" latinLnBrk="0" hangingPunct="1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9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Discussion and scope for future work</a:t>
            </a:r>
          </a:p>
          <a:p>
            <a:pPr marL="510202" indent="-510202">
              <a:lnSpc>
                <a:spcPct val="150000"/>
              </a:lnSpc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The large, flat facets on the model can be interpreted as </a:t>
            </a:r>
            <a:r>
              <a:rPr lang="en-US" sz="2800" b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tentative evidence for a bilobed structure </a:t>
            </a: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for 162P – CLI cannot replicate the concavities of this morphology, instead ‘covers’ them with flat regions.</a:t>
            </a:r>
          </a:p>
          <a:p>
            <a:pPr marL="510202" indent="-510202">
              <a:lnSpc>
                <a:spcPct val="150000"/>
              </a:lnSpc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Model dependent on chosen phase function: we can use the shape model to correct for the effects of rotation in the lightcurves and search for a cometary opposition effect by comparing shapes with different phase functions.</a:t>
            </a:r>
          </a:p>
          <a:p>
            <a:pPr marL="510202" indent="-510202">
              <a:lnSpc>
                <a:spcPct val="150000"/>
              </a:lnSpc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CLI is difficult to apply to comets: limited viewing geometries available from orbits largely confined to Ecliptic plane, and the nucleus can only reliably be observed when inactive.</a:t>
            </a:r>
          </a:p>
          <a:p>
            <a:pPr marL="510202" indent="-510202">
              <a:lnSpc>
                <a:spcPct val="150000"/>
              </a:lnSpc>
              <a:spcBef>
                <a:spcPts val="811"/>
              </a:spcBef>
              <a:buSzPct val="90000"/>
              <a:buFont typeface="Wingdings" pitchFamily="2" charset="2"/>
              <a:buChar char="§"/>
            </a:pP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erdana" panose="020B0604030504040204" pitchFamily="34" charset="0"/>
              </a:rPr>
              <a:t>Upcoming surveys such as LSST may provide increased coverage of viewing geometries, potential to streamline the shape modelling process for a greater number of comets and acquire a larger sample of nucleus shapes.</a:t>
            </a:r>
          </a:p>
        </p:txBody>
      </p:sp>
    </p:spTree>
    <p:extLst>
      <p:ext uri="{BB962C8B-B14F-4D97-AF65-F5344CB8AC3E}">
        <p14:creationId xmlns:p14="http://schemas.microsoft.com/office/powerpoint/2010/main" val="3803445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7834</TotalTime>
  <Words>2066</Words>
  <Application>Microsoft Macintosh PowerPoint</Application>
  <PresentationFormat>Custom</PresentationFormat>
  <Paragraphs>132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Calibri Light</vt:lpstr>
      <vt:lpstr>FUTURA MEDIUM</vt:lpstr>
      <vt:lpstr>FUTURA MEDIUM</vt:lpstr>
      <vt:lpstr>Helvetica</vt:lpstr>
      <vt:lpstr>Source Sans Pro</vt:lpstr>
      <vt:lpstr>Wingdings</vt:lpstr>
      <vt:lpstr>Office Theme</vt:lpstr>
      <vt:lpstr>Uncovering the shapes of comets from the ground:  The nucleus of comet 162P/Siding-Spring</vt:lpstr>
      <vt:lpstr>Uncovering the shapes of comets from the ground:  The nucleus of comet 162P/Siding-Spring</vt:lpstr>
      <vt:lpstr>Uncovering the shapes of comets from the ground:  The nucleus of comet 162P/Siding-Spring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convex shape model of comet 162P/Siding-Spring from ground-based photometry</dc:title>
  <dc:creator>DONALDSON Abbie</dc:creator>
  <cp:lastModifiedBy>Abbie Donaldson</cp:lastModifiedBy>
  <cp:revision>76</cp:revision>
  <dcterms:created xsi:type="dcterms:W3CDTF">2021-12-03T15:00:15Z</dcterms:created>
  <dcterms:modified xsi:type="dcterms:W3CDTF">2022-10-29T16:15:32Z</dcterms:modified>
</cp:coreProperties>
</file>

<file path=docProps/thumbnail.jpeg>
</file>